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4" r:id="rId3"/>
    <p:sldId id="333" r:id="rId4"/>
    <p:sldId id="326" r:id="rId5"/>
    <p:sldId id="267" r:id="rId6"/>
    <p:sldId id="330" r:id="rId7"/>
    <p:sldId id="331" r:id="rId8"/>
    <p:sldId id="332" r:id="rId9"/>
    <p:sldId id="329" r:id="rId10"/>
    <p:sldId id="265" r:id="rId11"/>
    <p:sldId id="323" r:id="rId12"/>
    <p:sldId id="324" r:id="rId13"/>
    <p:sldId id="325" r:id="rId14"/>
    <p:sldId id="334" r:id="rId15"/>
    <p:sldId id="320" r:id="rId16"/>
    <p:sldId id="321" r:id="rId17"/>
    <p:sldId id="322" r:id="rId18"/>
    <p:sldId id="318" r:id="rId19"/>
    <p:sldId id="262" r:id="rId20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flipV="1">
            <a:off x="11582400" y="6764020"/>
            <a:ext cx="609600" cy="104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1276365" y="1774276"/>
            <a:ext cx="915635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flipV="1">
            <a:off x="0" y="1052513"/>
            <a:ext cx="609600" cy="104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V="1">
            <a:off x="11582400" y="0"/>
            <a:ext cx="609600" cy="104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16200000" flipV="1">
            <a:off x="-252730" y="6501130"/>
            <a:ext cx="609600" cy="104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8CBC9-6096-4A2F-9590-AEA863A925BA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87A08-A758-4FE9-B63C-49AED835B7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image" Target="../media/image1.jpe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image" Target="../media/image3.sv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slideLayout" Target="../slideLayouts/slideLayout4.xml"/><Relationship Id="rId8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5342618" y="1544220"/>
            <a:ext cx="1280160" cy="1280160"/>
            <a:chOff x="5463804" y="2135944"/>
            <a:chExt cx="1280160" cy="1280160"/>
          </a:xfrm>
        </p:grpSpPr>
        <p:sp>
          <p:nvSpPr>
            <p:cNvPr id="6" name="椭圆 5"/>
            <p:cNvSpPr/>
            <p:nvPr/>
          </p:nvSpPr>
          <p:spPr>
            <a:xfrm>
              <a:off x="5560616" y="2232755"/>
              <a:ext cx="1086537" cy="108653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弧形 7"/>
            <p:cNvSpPr/>
            <p:nvPr/>
          </p:nvSpPr>
          <p:spPr>
            <a:xfrm>
              <a:off x="5463804" y="2135944"/>
              <a:ext cx="1280160" cy="1280160"/>
            </a:xfrm>
            <a:prstGeom prst="arc">
              <a:avLst>
                <a:gd name="adj1" fmla="val 16200000"/>
                <a:gd name="adj2" fmla="val 5378871"/>
              </a:avLst>
            </a:prstGeom>
            <a:ln w="15875" cmpd="sng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279616" y="3154374"/>
            <a:ext cx="9632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/>
                </a:solidFill>
                <a:latin typeface="+mn-ea"/>
              </a:rPr>
              <a:t>基于</a:t>
            </a:r>
            <a:r>
              <a:rPr lang="en-US" altLang="zh-CN" sz="4400" b="1" dirty="0" err="1">
                <a:solidFill>
                  <a:schemeClr val="accent5"/>
                </a:solidFill>
                <a:latin typeface="+mn-ea"/>
              </a:rPr>
              <a:t>facenet-pytorch</a:t>
            </a:r>
            <a:r>
              <a:rPr lang="zh-CN" altLang="en-US" sz="4400" b="1" dirty="0">
                <a:solidFill>
                  <a:schemeClr val="accent5"/>
                </a:solidFill>
                <a:latin typeface="+mn-ea"/>
              </a:rPr>
              <a:t>的人脸检测小程序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643034" y="559361"/>
            <a:ext cx="998492" cy="33010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Start here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35053" y="6193762"/>
            <a:ext cx="1736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3"/>
                </a:solidFill>
              </a:rPr>
              <a:t>SEE OUR PRODOUCES</a:t>
            </a:r>
            <a:endParaRPr lang="zh-CN" altLang="en-US" sz="1200" dirty="0">
              <a:solidFill>
                <a:schemeClr val="accent3"/>
              </a:solidFill>
            </a:endParaRPr>
          </a:p>
        </p:txBody>
      </p:sp>
      <p:sp>
        <p:nvSpPr>
          <p:cNvPr id="15" name="箭头: V 形 14"/>
          <p:cNvSpPr/>
          <p:nvPr/>
        </p:nvSpPr>
        <p:spPr>
          <a:xfrm>
            <a:off x="9504255" y="6278261"/>
            <a:ext cx="108112" cy="108000"/>
          </a:xfrm>
          <a:prstGeom prst="chevron">
            <a:avLst>
              <a:gd name="adj" fmla="val 6340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/>
          <p:cNvSpPr/>
          <p:nvPr/>
        </p:nvSpPr>
        <p:spPr>
          <a:xfrm>
            <a:off x="11370962" y="6278261"/>
            <a:ext cx="108112" cy="108000"/>
          </a:xfrm>
          <a:prstGeom prst="chevron">
            <a:avLst>
              <a:gd name="adj" fmla="val 6340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39669" y="4249167"/>
            <a:ext cx="311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计科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付康</a:t>
            </a:r>
          </a:p>
        </p:txBody>
      </p:sp>
      <p:sp>
        <p:nvSpPr>
          <p:cNvPr id="19" name="弧形 18"/>
          <p:cNvSpPr/>
          <p:nvPr/>
        </p:nvSpPr>
        <p:spPr>
          <a:xfrm rot="20217552">
            <a:off x="-836584" y="5830681"/>
            <a:ext cx="1280160" cy="1280160"/>
          </a:xfrm>
          <a:prstGeom prst="arc">
            <a:avLst>
              <a:gd name="adj1" fmla="val 18554259"/>
              <a:gd name="adj2" fmla="val 3696515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弧形 19"/>
          <p:cNvSpPr/>
          <p:nvPr/>
        </p:nvSpPr>
        <p:spPr>
          <a:xfrm rot="20217552">
            <a:off x="-1148710" y="5518554"/>
            <a:ext cx="1904413" cy="1904413"/>
          </a:xfrm>
          <a:prstGeom prst="arc">
            <a:avLst>
              <a:gd name="adj1" fmla="val 691350"/>
              <a:gd name="adj2" fmla="val 2846554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/>
          <p:nvPr/>
        </p:nvSpPr>
        <p:spPr>
          <a:xfrm rot="7089368">
            <a:off x="11444694" y="-640080"/>
            <a:ext cx="1280160" cy="1280160"/>
          </a:xfrm>
          <a:prstGeom prst="arc">
            <a:avLst>
              <a:gd name="adj1" fmla="val 19178967"/>
              <a:gd name="adj2" fmla="val 3767372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>
          <a:xfrm rot="7089368">
            <a:off x="11132568" y="-952206"/>
            <a:ext cx="1904413" cy="1904413"/>
          </a:xfrm>
          <a:prstGeom prst="arc">
            <a:avLst>
              <a:gd name="adj1" fmla="val 977997"/>
              <a:gd name="adj2" fmla="val 3773178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4014166"/>
            <a:ext cx="12192000" cy="117997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lvl="0"/>
            <a:endParaRPr/>
          </a:p>
        </p:txBody>
      </p:sp>
      <p:sp>
        <p:nvSpPr>
          <p:cNvPr id="4" name="椭圆 3"/>
          <p:cNvSpPr/>
          <p:nvPr/>
        </p:nvSpPr>
        <p:spPr>
          <a:xfrm>
            <a:off x="1334232" y="3976956"/>
            <a:ext cx="117997" cy="1179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1334232" y="3653282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flipV="1">
            <a:off x="1334232" y="4300630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400" y="2297846"/>
            <a:ext cx="1460236" cy="1334354"/>
          </a:xfrm>
          <a:prstGeom prst="rect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56" name="文本框 55"/>
          <p:cNvSpPr txBox="1"/>
          <p:nvPr/>
        </p:nvSpPr>
        <p:spPr>
          <a:xfrm>
            <a:off x="741069" y="4481060"/>
            <a:ext cx="130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人脸检测</a:t>
            </a:r>
            <a:endParaRPr lang="en-US" altLang="zh-CN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8" name="等腰三角形 57"/>
          <p:cNvSpPr/>
          <p:nvPr/>
        </p:nvSpPr>
        <p:spPr>
          <a:xfrm>
            <a:off x="1331519" y="4943603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60400" y="780278"/>
            <a:ext cx="3152172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模型搭建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5204674"/>
            <a:ext cx="3188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使用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MTCNN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提取图像中所有人脸的裁剪图像，保存人脸框坐标信息，在图像上绘制人脸框。</a:t>
            </a:r>
          </a:p>
        </p:txBody>
      </p:sp>
      <p:sp>
        <p:nvSpPr>
          <p:cNvPr id="3" name="等腰三角形 2"/>
          <p:cNvSpPr/>
          <p:nvPr/>
        </p:nvSpPr>
        <p:spPr>
          <a:xfrm>
            <a:off x="4393807" y="5959725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406836" y="3985514"/>
            <a:ext cx="117997" cy="1179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V="1">
            <a:off x="4406836" y="3661840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13673" y="3056053"/>
            <a:ext cx="130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人脸匹配</a:t>
            </a:r>
            <a:endParaRPr lang="en-US" altLang="zh-CN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63701" y="4309188"/>
            <a:ext cx="1404266" cy="1484350"/>
            <a:chOff x="3755862" y="4086063"/>
            <a:chExt cx="1404266" cy="148435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55862" y="4236059"/>
              <a:ext cx="1404266" cy="1334354"/>
            </a:xfrm>
            <a:prstGeom prst="rect">
              <a:avLst/>
            </a:prstGeom>
            <a:ln w="31750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12" name="等腰三角形 11"/>
            <p:cNvSpPr/>
            <p:nvPr/>
          </p:nvSpPr>
          <p:spPr>
            <a:xfrm>
              <a:off x="4398997" y="4086063"/>
              <a:ext cx="117997" cy="11799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/>
          <p:cNvSpPr/>
          <p:nvPr/>
        </p:nvSpPr>
        <p:spPr>
          <a:xfrm>
            <a:off x="7532741" y="4006596"/>
            <a:ext cx="117997" cy="1179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532741" y="3682922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flipV="1">
            <a:off x="7532741" y="4330270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2459" y="2327486"/>
            <a:ext cx="1329100" cy="1334354"/>
          </a:xfrm>
          <a:prstGeom prst="rect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6939578" y="4458745"/>
            <a:ext cx="130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人脸对齐</a:t>
            </a:r>
            <a:endParaRPr lang="en-US" altLang="zh-CN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684193" y="4014166"/>
            <a:ext cx="117997" cy="1179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10684193" y="3690492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091030" y="3065657"/>
            <a:ext cx="130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人脸属性</a:t>
            </a:r>
            <a:endParaRPr lang="en-US" altLang="zh-CN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06779" y="4337840"/>
            <a:ext cx="1472824" cy="1484350"/>
            <a:chOff x="3721583" y="4086063"/>
            <a:chExt cx="1472824" cy="148435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21583" y="4236059"/>
              <a:ext cx="1472824" cy="1334354"/>
            </a:xfrm>
            <a:prstGeom prst="rect">
              <a:avLst/>
            </a:prstGeom>
            <a:ln w="31750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25" name="等腰三角形 24"/>
            <p:cNvSpPr/>
            <p:nvPr/>
          </p:nvSpPr>
          <p:spPr>
            <a:xfrm>
              <a:off x="4398997" y="4086063"/>
              <a:ext cx="117997" cy="11799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7" name="等腰三角形 26"/>
          <p:cNvSpPr/>
          <p:nvPr/>
        </p:nvSpPr>
        <p:spPr>
          <a:xfrm>
            <a:off x="7532741" y="4869333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10684192" y="5978634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4014166"/>
            <a:ext cx="12192000" cy="117997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lvl="0"/>
            <a:endParaRPr/>
          </a:p>
        </p:txBody>
      </p:sp>
      <p:sp>
        <p:nvSpPr>
          <p:cNvPr id="58" name="等腰三角形 57"/>
          <p:cNvSpPr/>
          <p:nvPr/>
        </p:nvSpPr>
        <p:spPr>
          <a:xfrm>
            <a:off x="1314913" y="5978635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327942" y="4004424"/>
            <a:ext cx="117997" cy="1179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flipV="1">
            <a:off x="1327942" y="3680750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34779" y="3074963"/>
            <a:ext cx="130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人脸匹配</a:t>
            </a:r>
            <a:endParaRPr lang="en-US" altLang="zh-CN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67" name="文本框 66"/>
          <p:cNvSpPr txBox="1"/>
          <p:nvPr/>
        </p:nvSpPr>
        <p:spPr>
          <a:xfrm flipH="1">
            <a:off x="2730908" y="2543595"/>
            <a:ext cx="3322268" cy="137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dirty="0"/>
              <a:t>   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将处理好的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CASIA-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FaceV5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作为训练集，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LFW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作为验证集，利用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Facenet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提取人脸特征并保存模型，评估模型效果。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84807" y="4328098"/>
            <a:ext cx="1404266" cy="1484350"/>
            <a:chOff x="3755862" y="4086063"/>
            <a:chExt cx="1404266" cy="1484350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55862" y="4236059"/>
              <a:ext cx="1404266" cy="1334354"/>
            </a:xfrm>
            <a:prstGeom prst="rect">
              <a:avLst/>
            </a:prstGeom>
            <a:ln w="31750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68" name="等腰三角形 67"/>
            <p:cNvSpPr/>
            <p:nvPr/>
          </p:nvSpPr>
          <p:spPr>
            <a:xfrm>
              <a:off x="4398997" y="4086063"/>
              <a:ext cx="117997" cy="11799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0400" y="780278"/>
            <a:ext cx="3152172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模型搭建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684193" y="4014166"/>
            <a:ext cx="117997" cy="1179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10684193" y="3690492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091030" y="3065657"/>
            <a:ext cx="130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人脸属性</a:t>
            </a:r>
            <a:endParaRPr lang="en-US" altLang="zh-CN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006779" y="4337840"/>
            <a:ext cx="1472824" cy="1484350"/>
            <a:chOff x="3721583" y="4086063"/>
            <a:chExt cx="1472824" cy="148435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21583" y="4236059"/>
              <a:ext cx="1472824" cy="1334354"/>
            </a:xfrm>
            <a:prstGeom prst="rect">
              <a:avLst/>
            </a:prstGeom>
            <a:ln w="31750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15" name="等腰三角形 14"/>
            <p:cNvSpPr/>
            <p:nvPr/>
          </p:nvSpPr>
          <p:spPr>
            <a:xfrm>
              <a:off x="4398997" y="4086063"/>
              <a:ext cx="117997" cy="11799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2730907" y="4362500"/>
            <a:ext cx="3322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遍历当前照片的每个人脸框，提取人脸特征向量，与数据库进行比对，找到最接近的且达到设定阈值的人脸索引，返回人名。</a:t>
            </a:r>
          </a:p>
        </p:txBody>
      </p:sp>
      <p:sp>
        <p:nvSpPr>
          <p:cNvPr id="16" name="椭圆 15"/>
          <p:cNvSpPr/>
          <p:nvPr/>
        </p:nvSpPr>
        <p:spPr>
          <a:xfrm>
            <a:off x="7532741" y="4006596"/>
            <a:ext cx="117997" cy="1179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V="1">
            <a:off x="7532741" y="3682922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V="1">
            <a:off x="7532741" y="4330270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2459" y="2327486"/>
            <a:ext cx="1329100" cy="1334354"/>
          </a:xfrm>
          <a:prstGeom prst="rect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6939578" y="4458745"/>
            <a:ext cx="130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人脸对齐</a:t>
            </a:r>
            <a:endParaRPr lang="en-US" altLang="zh-CN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7532741" y="4869333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10684192" y="5978634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4014166"/>
            <a:ext cx="12192000" cy="117997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lvl="0"/>
            <a:endParaRPr/>
          </a:p>
        </p:txBody>
      </p:sp>
      <p:sp>
        <p:nvSpPr>
          <p:cNvPr id="70" name="椭圆 69"/>
          <p:cNvSpPr/>
          <p:nvPr/>
        </p:nvSpPr>
        <p:spPr>
          <a:xfrm>
            <a:off x="1210682" y="4035248"/>
            <a:ext cx="117997" cy="1179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flipV="1">
            <a:off x="1210682" y="3711574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flipV="1">
            <a:off x="1210682" y="4358922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400" y="2356138"/>
            <a:ext cx="1329100" cy="1334354"/>
          </a:xfrm>
          <a:prstGeom prst="rect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5" name="文本框 74"/>
          <p:cNvSpPr txBox="1"/>
          <p:nvPr/>
        </p:nvSpPr>
        <p:spPr>
          <a:xfrm>
            <a:off x="613790" y="4487836"/>
            <a:ext cx="130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人脸对齐</a:t>
            </a:r>
            <a:endParaRPr lang="en-US" altLang="zh-CN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本框 75"/>
              <p:cNvSpPr txBox="1"/>
              <p:nvPr/>
            </p:nvSpPr>
            <p:spPr>
              <a:xfrm flipH="1">
                <a:off x="2778228" y="2522650"/>
                <a:ext cx="4888669" cy="3672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lnSpc>
                    <a:spcPct val="120000"/>
                  </a:lnSpc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使用</a:t>
                </a:r>
                <a:r>
                  <a:rPr lang="en-US" altLang="zh-CN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300W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作为训练集，用</a:t>
                </a:r>
                <a:r>
                  <a:rPr lang="en-US" altLang="zh-CN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VGG16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进行人脸关键点检测，输出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68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个人脸关键点的坐标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共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136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个值，用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OpenCV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进行关键点的绘制。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atinLnBrk="1">
                  <a:lnSpc>
                    <a:spcPct val="120000"/>
                  </a:lnSpc>
                </a:pP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atinLnBrk="1">
                  <a:lnSpc>
                    <a:spcPct val="120000"/>
                  </a:lnSpc>
                </a:pP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atinLnBrk="1">
                  <a:lnSpc>
                    <a:spcPct val="120000"/>
                  </a:lnSpc>
                </a:pPr>
                <a:r>
                  <a:rPr lang="en-US" altLang="zh-CN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300W</a:t>
                </a:r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是人脸关键点检测的数据集，整合了多个公开数据集，包含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3148</a:t>
                </a:r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张图像，每张图像标注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68</a:t>
                </a:r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个人脸关键点。涵盖了不同的姿态、表情、光照条件和遮挡情况，具有很高的多样性和代表性。</a:t>
                </a:r>
              </a:p>
              <a:p>
                <a:pPr algn="ctr" latinLnBrk="1">
                  <a:lnSpc>
                    <a:spcPct val="120000"/>
                  </a:lnSpc>
                </a:pP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78228" y="2522650"/>
                <a:ext cx="4888669" cy="3672544"/>
              </a:xfrm>
              <a:prstGeom prst="rect">
                <a:avLst/>
              </a:prstGeom>
              <a:blipFill>
                <a:blip r:embed="rId3"/>
                <a:stretch>
                  <a:fillRect l="-1122" t="-664" r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660400" y="780278"/>
            <a:ext cx="3152172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模型搭建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684193" y="4014166"/>
            <a:ext cx="117997" cy="1179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10684193" y="3690492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091030" y="3065657"/>
            <a:ext cx="130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人脸属性</a:t>
            </a:r>
            <a:endParaRPr lang="en-US" altLang="zh-CN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006779" y="4337840"/>
            <a:ext cx="1472824" cy="1484350"/>
            <a:chOff x="3721583" y="4086063"/>
            <a:chExt cx="1472824" cy="148435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21583" y="4236059"/>
              <a:ext cx="1472824" cy="1334354"/>
            </a:xfrm>
            <a:prstGeom prst="rect">
              <a:avLst/>
            </a:prstGeom>
            <a:ln w="31750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15" name="等腰三角形 14"/>
            <p:cNvSpPr/>
            <p:nvPr/>
          </p:nvSpPr>
          <p:spPr>
            <a:xfrm>
              <a:off x="4398997" y="4086063"/>
              <a:ext cx="117997" cy="11799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>
            <a:off x="1206952" y="4898863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10684192" y="5978634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4014166"/>
            <a:ext cx="12192000" cy="117997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lvl="0"/>
            <a:endParaRPr/>
          </a:p>
        </p:txBody>
      </p:sp>
      <p:sp>
        <p:nvSpPr>
          <p:cNvPr id="92" name="椭圆 91"/>
          <p:cNvSpPr/>
          <p:nvPr/>
        </p:nvSpPr>
        <p:spPr>
          <a:xfrm>
            <a:off x="1391603" y="4014166"/>
            <a:ext cx="117997" cy="1179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flipV="1">
            <a:off x="1391603" y="3690492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98" name="等腰三角形 97"/>
          <p:cNvSpPr/>
          <p:nvPr/>
        </p:nvSpPr>
        <p:spPr>
          <a:xfrm flipV="1">
            <a:off x="1391602" y="2828822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98440" y="3065657"/>
            <a:ext cx="130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人脸属性</a:t>
            </a:r>
            <a:endParaRPr lang="en-US" altLang="zh-CN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/>
              <p:cNvSpPr txBox="1"/>
              <p:nvPr/>
            </p:nvSpPr>
            <p:spPr>
              <a:xfrm flipH="1">
                <a:off x="2617635" y="1646137"/>
                <a:ext cx="3217632" cy="1710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lnSpc>
                    <a:spcPct val="120000"/>
                  </a:lnSpc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使用</a:t>
                </a:r>
                <a:r>
                  <a:rPr lang="en-US" altLang="zh-CN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CELEBA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作为训练集，选取属性代码中的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′</m:t>
                    </m:r>
                    <m:r>
                      <m:rPr>
                        <m:nor/>
                      </m:rPr>
                      <a: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m:t>Male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′</m:t>
                    </m:r>
                    <m:r>
                      <m:rPr>
                        <m:nor/>
                      </m:rPr>
                      <a: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m:t>，</m:t>
                    </m:r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atinLnBrk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′</m:t>
                    </m:r>
                    <m:r>
                      <m:rPr>
                        <m:nor/>
                      </m:rPr>
                      <a: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m:t>Mouth</m:t>
                    </m:r>
                    <m:r>
                      <m:rPr>
                        <m:nor/>
                      </m:rPr>
                      <a: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m:t>_</m:t>
                    </m:r>
                    <m:r>
                      <m:rPr>
                        <m:nor/>
                      </m:rPr>
                      <a: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m:t>Slightly</m:t>
                    </m:r>
                    <m:r>
                      <m:rPr>
                        <m:nor/>
                      </m:rPr>
                      <a: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m:t>_</m:t>
                    </m:r>
                    <m:r>
                      <m:rPr>
                        <m:nor/>
                      </m:rPr>
                      <a: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m:t>Open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′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特征。用</a:t>
                </a:r>
                <a:r>
                  <a:rPr lang="en-US" altLang="zh-CN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ResNet50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进行多标签分类，输出相关标签的训练数值。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617635" y="1646137"/>
                <a:ext cx="3217632" cy="1710148"/>
              </a:xfrm>
              <a:prstGeom prst="rect">
                <a:avLst/>
              </a:prstGeom>
              <a:blipFill>
                <a:blip r:embed="rId2"/>
                <a:stretch>
                  <a:fillRect l="-1515" t="-1068" r="-189" b="-4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组合 94"/>
          <p:cNvGrpSpPr/>
          <p:nvPr/>
        </p:nvGrpSpPr>
        <p:grpSpPr>
          <a:xfrm>
            <a:off x="714189" y="4337840"/>
            <a:ext cx="1472824" cy="1484350"/>
            <a:chOff x="3721583" y="4086063"/>
            <a:chExt cx="1472824" cy="1484350"/>
          </a:xfrm>
        </p:grpSpPr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21583" y="4236059"/>
              <a:ext cx="1472824" cy="1334354"/>
            </a:xfrm>
            <a:prstGeom prst="rect">
              <a:avLst/>
            </a:prstGeom>
            <a:ln w="31750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97" name="等腰三角形 96"/>
            <p:cNvSpPr/>
            <p:nvPr/>
          </p:nvSpPr>
          <p:spPr>
            <a:xfrm>
              <a:off x="4398997" y="4086063"/>
              <a:ext cx="117997" cy="11799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60400" y="780278"/>
            <a:ext cx="3152172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模型搭建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1391602" y="5959725"/>
            <a:ext cx="117997" cy="11799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0D9ADD-98E6-45D6-E3A5-D855CA805FD7}"/>
              </a:ext>
            </a:extLst>
          </p:cNvPr>
          <p:cNvSpPr txBox="1"/>
          <p:nvPr/>
        </p:nvSpPr>
        <p:spPr>
          <a:xfrm>
            <a:off x="6265889" y="889116"/>
            <a:ext cx="5074317" cy="523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buNone/>
            </a:pPr>
            <a:r>
              <a:rPr lang="en-US" altLang="zh-CN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ResNet50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是一种深度卷积神经网络架构，具有</a:t>
            </a:r>
            <a:r>
              <a:rPr lang="en-US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层的深度结构。通过引入残差学习解决梯度消失问题，使得网络可以有效地学习到丰富的特征。</a:t>
            </a:r>
            <a:endParaRPr lang="zh-CN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indent="266700" algn="just">
              <a:lnSpc>
                <a:spcPct val="125000"/>
              </a:lnSpc>
              <a:buNone/>
            </a:pP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模型的结构可以分为以下几个部分：</a:t>
            </a:r>
            <a:endParaRPr lang="zh-CN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indent="266700" algn="just">
              <a:lnSpc>
                <a:spcPct val="125000"/>
              </a:lnSpc>
              <a:buNone/>
            </a:pPr>
            <a:r>
              <a:rPr lang="zh-CN" altLang="zh-CN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输入层：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接收调整大小后的图像卷积层和池化层：通过卷积层和最大池化层提取图像的低层次特征。</a:t>
            </a:r>
            <a:endParaRPr lang="zh-CN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indent="266700" algn="just">
              <a:lnSpc>
                <a:spcPct val="125000"/>
              </a:lnSpc>
              <a:buNone/>
            </a:pPr>
            <a:r>
              <a:rPr lang="zh-CN" altLang="zh-CN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残差块：</a:t>
            </a:r>
            <a:r>
              <a:rPr lang="en-US" altLang="zh-CN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ResNet50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包含</a:t>
            </a:r>
            <a:r>
              <a:rPr lang="en-US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个残差块，每个残差块包含多个残差单元。每个残差单元通过残差学习提取更深层次的特征。</a:t>
            </a:r>
            <a:endParaRPr lang="zh-CN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indent="266700" algn="just">
              <a:lnSpc>
                <a:spcPct val="125000"/>
              </a:lnSpc>
              <a:buNone/>
            </a:pPr>
            <a:r>
              <a:rPr lang="zh-CN" altLang="zh-CN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全局平均池化层：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将特征图压缩为固定大小的特征向量。</a:t>
            </a:r>
            <a:endParaRPr lang="zh-CN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全连接层：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输出人脸属性的预测结果。对于</a:t>
            </a:r>
            <a:r>
              <a:rPr lang="en-US" altLang="zh-CN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CelebA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数据集，全连接层的输出维度为</a:t>
            </a:r>
            <a:r>
              <a:rPr lang="en-US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40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（对应</a:t>
            </a:r>
            <a:r>
              <a:rPr lang="en-US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40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种属性）。</a:t>
            </a: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本项目仅选取其中两个属性。</a:t>
            </a:r>
            <a:endParaRPr lang="zh-CN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58ED-1E7A-0786-662F-5EAD4C49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4E0C38B2-D380-C740-6283-6BF8C7CAF529}"/>
              </a:ext>
            </a:extLst>
          </p:cNvPr>
          <p:cNvSpPr txBox="1"/>
          <p:nvPr/>
        </p:nvSpPr>
        <p:spPr>
          <a:xfrm>
            <a:off x="660400" y="780278"/>
            <a:ext cx="3152172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封装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20E889-8E6F-FDAF-F025-7BDA78444DB3}"/>
              </a:ext>
            </a:extLst>
          </p:cNvPr>
          <p:cNvSpPr txBox="1"/>
          <p:nvPr/>
        </p:nvSpPr>
        <p:spPr>
          <a:xfrm>
            <a:off x="660399" y="1566944"/>
            <a:ext cx="6065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前端：微信开发者工具</a:t>
            </a:r>
            <a:r>
              <a:rPr lang="en-US" altLang="zh-CN" b="1" dirty="0">
                <a:solidFill>
                  <a:schemeClr val="accent1"/>
                </a:solidFill>
              </a:rPr>
              <a:t>Nightly</a:t>
            </a:r>
          </a:p>
          <a:p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设计开始页面和识别页面，识别时打开相机定时拍照传到服务器，请求服务器的“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face_detect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”接口进行人脸检测。获取服务器的人脸检测结果，包括人脸框、关键点、属性和名字。然后使用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Canvas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在页面上绘制人脸信息。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2EE14A-5546-6708-D61B-7E89EABBF6F1}"/>
              </a:ext>
            </a:extLst>
          </p:cNvPr>
          <p:cNvSpPr txBox="1"/>
          <p:nvPr/>
        </p:nvSpPr>
        <p:spPr>
          <a:xfrm>
            <a:off x="660399" y="3769398"/>
            <a:ext cx="6065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后端：</a:t>
            </a:r>
            <a:r>
              <a:rPr lang="en-US" altLang="zh-CN" b="1" dirty="0">
                <a:solidFill>
                  <a:schemeClr val="accent1"/>
                </a:solidFill>
              </a:rPr>
              <a:t>Flask</a:t>
            </a:r>
            <a:r>
              <a:rPr lang="zh-CN" altLang="en-US" b="1" dirty="0">
                <a:solidFill>
                  <a:schemeClr val="accent1"/>
                </a:solidFill>
              </a:rPr>
              <a:t>框架</a:t>
            </a:r>
            <a:endParaRPr lang="en-US" altLang="zh-CN" b="1" dirty="0">
              <a:solidFill>
                <a:schemeClr val="accent1"/>
              </a:solidFill>
            </a:endParaRPr>
          </a:p>
          <a:p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定义人脸检测接口，接收客户端请求，加载从前端上传的图片，然后调用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detect_face_position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（检测人脸框）、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detect_face_key_point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（检测人脸关键点）、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detect_face_property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检测人脸属性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，将检测结果封装到字典中，传入前端。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BD6072-E50F-3DC9-520E-049F86BA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993" y="239211"/>
            <a:ext cx="3402263" cy="62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2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0400" y="770979"/>
            <a:ext cx="3881377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效果展示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28" y="1527199"/>
            <a:ext cx="2927472" cy="22126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913" y="1527198"/>
            <a:ext cx="2929757" cy="2212662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166243" y="3849750"/>
            <a:ext cx="2929757" cy="2150631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7049914" y="3849750"/>
            <a:ext cx="2929757" cy="21506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6942" y="2325753"/>
            <a:ext cx="17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识别嘴巴是否张开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56942" y="4543646"/>
            <a:ext cx="1885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遮挡情况下的识别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0400" y="770979"/>
            <a:ext cx="3881377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效果展示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05152" y="2779539"/>
            <a:ext cx="3217494" cy="2418792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983530" y="2779539"/>
            <a:ext cx="3217494" cy="24187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05152" y="2128015"/>
            <a:ext cx="279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判断性别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83530" y="2128015"/>
            <a:ext cx="250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识别未录入人脸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0400" y="770979"/>
            <a:ext cx="3881377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效果展示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20" y="1577210"/>
            <a:ext cx="2669560" cy="4324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0400" y="770979"/>
            <a:ext cx="3881377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数据准备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1516558" y="1904510"/>
            <a:ext cx="2005146" cy="369332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划分数据集</a:t>
            </a:r>
            <a:endParaRPr lang="en-GB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257" name="组合 256" descr="条形图 RTL"/>
          <p:cNvGrpSpPr/>
          <p:nvPr/>
        </p:nvGrpSpPr>
        <p:grpSpPr>
          <a:xfrm>
            <a:off x="660400" y="1789831"/>
            <a:ext cx="704850" cy="647700"/>
            <a:chOff x="767513" y="5013044"/>
            <a:chExt cx="647700" cy="647700"/>
          </a:xfrm>
          <a:solidFill>
            <a:schemeClr val="accent5"/>
          </a:solidFill>
        </p:grpSpPr>
        <p:sp>
          <p:nvSpPr>
            <p:cNvPr id="258" name="任意多边形: 形状 257"/>
            <p:cNvSpPr/>
            <p:nvPr/>
          </p:nvSpPr>
          <p:spPr>
            <a:xfrm>
              <a:off x="767513" y="5013044"/>
              <a:ext cx="647700" cy="647700"/>
            </a:xfrm>
            <a:custGeom>
              <a:avLst/>
              <a:gdLst>
                <a:gd name="connsiteX0" fmla="*/ 590550 w 647700"/>
                <a:gd name="connsiteY0" fmla="*/ 0 h 647700"/>
                <a:gd name="connsiteX1" fmla="*/ 647700 w 647700"/>
                <a:gd name="connsiteY1" fmla="*/ 0 h 647700"/>
                <a:gd name="connsiteX2" fmla="*/ 647700 w 647700"/>
                <a:gd name="connsiteY2" fmla="*/ 647700 h 647700"/>
                <a:gd name="connsiteX3" fmla="*/ 0 w 647700"/>
                <a:gd name="connsiteY3" fmla="*/ 647700 h 647700"/>
                <a:gd name="connsiteX4" fmla="*/ 0 w 647700"/>
                <a:gd name="connsiteY4" fmla="*/ 590550 h 647700"/>
                <a:gd name="connsiteX5" fmla="*/ 5905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90550" y="0"/>
                  </a:moveTo>
                  <a:lnTo>
                    <a:pt x="647700" y="0"/>
                  </a:lnTo>
                  <a:lnTo>
                    <a:pt x="647700" y="647700"/>
                  </a:lnTo>
                  <a:lnTo>
                    <a:pt x="0" y="647700"/>
                  </a:lnTo>
                  <a:lnTo>
                    <a:pt x="0" y="590550"/>
                  </a:lnTo>
                  <a:lnTo>
                    <a:pt x="590550" y="590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1196138" y="5213069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1053263" y="5013044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910388" y="5213069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767513" y="5374994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10404405" y="2981134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INVESTOR</a:t>
            </a:r>
          </a:p>
        </p:txBody>
      </p:sp>
      <p:sp>
        <p:nvSpPr>
          <p:cNvPr id="80" name="文本框 79"/>
          <p:cNvSpPr txBox="1"/>
          <p:nvPr/>
        </p:nvSpPr>
        <p:spPr>
          <a:xfrm flipH="1">
            <a:off x="10381582" y="2437531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5" name="任意多边形: 形状 84"/>
          <p:cNvSpPr/>
          <p:nvPr/>
        </p:nvSpPr>
        <p:spPr>
          <a:xfrm>
            <a:off x="11112010" y="2679912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86" name="任意多边形: 形状 85"/>
          <p:cNvSpPr/>
          <p:nvPr/>
        </p:nvSpPr>
        <p:spPr>
          <a:xfrm>
            <a:off x="11069617" y="2739196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83" name="任意多边形: 形状 82"/>
          <p:cNvSpPr/>
          <p:nvPr/>
        </p:nvSpPr>
        <p:spPr>
          <a:xfrm>
            <a:off x="11299957" y="2679912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84" name="任意多边形: 形状 83"/>
          <p:cNvSpPr/>
          <p:nvPr/>
        </p:nvSpPr>
        <p:spPr>
          <a:xfrm>
            <a:off x="11257564" y="2739196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8611379" y="2981134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MANAGER</a:t>
            </a:r>
          </a:p>
        </p:txBody>
      </p:sp>
      <p:sp>
        <p:nvSpPr>
          <p:cNvPr id="89" name="文本框 88"/>
          <p:cNvSpPr txBox="1"/>
          <p:nvPr/>
        </p:nvSpPr>
        <p:spPr>
          <a:xfrm flipH="1">
            <a:off x="8588556" y="2437531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9318984" y="2679912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95" name="任意多边形: 形状 94"/>
          <p:cNvSpPr/>
          <p:nvPr/>
        </p:nvSpPr>
        <p:spPr>
          <a:xfrm>
            <a:off x="9276591" y="2739196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92" name="任意多边形: 形状 91"/>
          <p:cNvSpPr/>
          <p:nvPr/>
        </p:nvSpPr>
        <p:spPr>
          <a:xfrm>
            <a:off x="9506931" y="2679912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93" name="任意多边形: 形状 92"/>
          <p:cNvSpPr/>
          <p:nvPr/>
        </p:nvSpPr>
        <p:spPr>
          <a:xfrm>
            <a:off x="9464538" y="2739196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22" name="任意多边形: 形状 121"/>
          <p:cNvSpPr/>
          <p:nvPr/>
        </p:nvSpPr>
        <p:spPr>
          <a:xfrm>
            <a:off x="8546139" y="2544914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/>
          <p:cNvSpPr/>
          <p:nvPr/>
        </p:nvSpPr>
        <p:spPr>
          <a:xfrm flipH="1" flipV="1">
            <a:off x="9676239" y="3152321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: 形状 124"/>
          <p:cNvSpPr/>
          <p:nvPr/>
        </p:nvSpPr>
        <p:spPr>
          <a:xfrm>
            <a:off x="10353449" y="2529532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26" name="任意多边形: 形状 125"/>
          <p:cNvSpPr/>
          <p:nvPr/>
        </p:nvSpPr>
        <p:spPr>
          <a:xfrm flipH="1" flipV="1">
            <a:off x="11483549" y="3136939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10404405" y="4243147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INVESTOR</a:t>
            </a:r>
          </a:p>
        </p:txBody>
      </p:sp>
      <p:sp>
        <p:nvSpPr>
          <p:cNvPr id="134" name="文本框 133"/>
          <p:cNvSpPr txBox="1"/>
          <p:nvPr/>
        </p:nvSpPr>
        <p:spPr>
          <a:xfrm flipH="1">
            <a:off x="10381582" y="3699544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3" name="任意多边形: 形状 212"/>
          <p:cNvSpPr/>
          <p:nvPr/>
        </p:nvSpPr>
        <p:spPr>
          <a:xfrm>
            <a:off x="11112010" y="3941925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14" name="任意多边形: 形状 213"/>
          <p:cNvSpPr/>
          <p:nvPr/>
        </p:nvSpPr>
        <p:spPr>
          <a:xfrm>
            <a:off x="11069617" y="4001209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05" name="任意多边形: 形状 204"/>
          <p:cNvSpPr/>
          <p:nvPr/>
        </p:nvSpPr>
        <p:spPr>
          <a:xfrm>
            <a:off x="11299957" y="3941925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12" name="任意多边形: 形状 211"/>
          <p:cNvSpPr/>
          <p:nvPr/>
        </p:nvSpPr>
        <p:spPr>
          <a:xfrm>
            <a:off x="11257564" y="4001209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37" name="文本框 136"/>
          <p:cNvSpPr txBox="1"/>
          <p:nvPr/>
        </p:nvSpPr>
        <p:spPr>
          <a:xfrm>
            <a:off x="8611379" y="4243147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MANAGER</a:t>
            </a:r>
          </a:p>
        </p:txBody>
      </p:sp>
      <p:sp>
        <p:nvSpPr>
          <p:cNvPr id="138" name="文本框 137"/>
          <p:cNvSpPr txBox="1"/>
          <p:nvPr/>
        </p:nvSpPr>
        <p:spPr>
          <a:xfrm flipH="1">
            <a:off x="8588556" y="3699544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2" name="任意多边形: 形状 151"/>
          <p:cNvSpPr/>
          <p:nvPr/>
        </p:nvSpPr>
        <p:spPr>
          <a:xfrm>
            <a:off x="9318984" y="3941925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04" name="任意多边形: 形状 203"/>
          <p:cNvSpPr/>
          <p:nvPr/>
        </p:nvSpPr>
        <p:spPr>
          <a:xfrm>
            <a:off x="9276591" y="4001209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50" name="任意多边形: 形状 149"/>
          <p:cNvSpPr/>
          <p:nvPr/>
        </p:nvSpPr>
        <p:spPr>
          <a:xfrm>
            <a:off x="9506931" y="3941925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51" name="任意多边形: 形状 150"/>
          <p:cNvSpPr/>
          <p:nvPr/>
        </p:nvSpPr>
        <p:spPr>
          <a:xfrm>
            <a:off x="9464538" y="4001209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46" name="任意多边形: 形状 145"/>
          <p:cNvSpPr/>
          <p:nvPr/>
        </p:nvSpPr>
        <p:spPr>
          <a:xfrm>
            <a:off x="8546139" y="3806927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7" name="任意多边形: 形状 146"/>
          <p:cNvSpPr/>
          <p:nvPr/>
        </p:nvSpPr>
        <p:spPr>
          <a:xfrm flipH="1" flipV="1">
            <a:off x="9676239" y="4414334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4" name="任意多边形: 形状 143"/>
          <p:cNvSpPr/>
          <p:nvPr/>
        </p:nvSpPr>
        <p:spPr>
          <a:xfrm>
            <a:off x="10353449" y="3791545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5" name="任意多边形: 形状 144"/>
          <p:cNvSpPr/>
          <p:nvPr/>
        </p:nvSpPr>
        <p:spPr>
          <a:xfrm flipH="1" flipV="1">
            <a:off x="11483549" y="4398952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8" name="文本框 227"/>
          <p:cNvSpPr txBox="1"/>
          <p:nvPr/>
        </p:nvSpPr>
        <p:spPr>
          <a:xfrm>
            <a:off x="6818354" y="5505161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DESIGNER</a:t>
            </a:r>
          </a:p>
        </p:txBody>
      </p:sp>
      <p:sp>
        <p:nvSpPr>
          <p:cNvPr id="229" name="文本框 228"/>
          <p:cNvSpPr txBox="1"/>
          <p:nvPr/>
        </p:nvSpPr>
        <p:spPr>
          <a:xfrm flipH="1">
            <a:off x="6795531" y="4961558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20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2" name="任意多边形: 形状 281"/>
          <p:cNvSpPr/>
          <p:nvPr/>
        </p:nvSpPr>
        <p:spPr>
          <a:xfrm>
            <a:off x="7525959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83" name="任意多边形: 形状 282"/>
          <p:cNvSpPr/>
          <p:nvPr/>
        </p:nvSpPr>
        <p:spPr>
          <a:xfrm>
            <a:off x="7483566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80" name="任意多边形: 形状 279"/>
          <p:cNvSpPr/>
          <p:nvPr/>
        </p:nvSpPr>
        <p:spPr>
          <a:xfrm>
            <a:off x="7713906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81" name="任意多边形: 形状 280"/>
          <p:cNvSpPr/>
          <p:nvPr/>
        </p:nvSpPr>
        <p:spPr>
          <a:xfrm>
            <a:off x="7671513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32" name="文本框 231"/>
          <p:cNvSpPr txBox="1"/>
          <p:nvPr/>
        </p:nvSpPr>
        <p:spPr>
          <a:xfrm>
            <a:off x="10404405" y="5505161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INVESTOR</a:t>
            </a:r>
          </a:p>
        </p:txBody>
      </p:sp>
      <p:sp>
        <p:nvSpPr>
          <p:cNvPr id="239" name="文本框 238"/>
          <p:cNvSpPr txBox="1"/>
          <p:nvPr/>
        </p:nvSpPr>
        <p:spPr>
          <a:xfrm flipH="1">
            <a:off x="10381582" y="4961558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8" name="任意多边形: 形状 277"/>
          <p:cNvSpPr/>
          <p:nvPr/>
        </p:nvSpPr>
        <p:spPr>
          <a:xfrm>
            <a:off x="11112010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9" name="任意多边形: 形状 278"/>
          <p:cNvSpPr/>
          <p:nvPr/>
        </p:nvSpPr>
        <p:spPr>
          <a:xfrm>
            <a:off x="11069617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6" name="任意多边形: 形状 275"/>
          <p:cNvSpPr/>
          <p:nvPr/>
        </p:nvSpPr>
        <p:spPr>
          <a:xfrm>
            <a:off x="11299957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7" name="任意多边形: 形状 276"/>
          <p:cNvSpPr/>
          <p:nvPr/>
        </p:nvSpPr>
        <p:spPr>
          <a:xfrm>
            <a:off x="11257564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43" name="文本框 242"/>
          <p:cNvSpPr txBox="1"/>
          <p:nvPr/>
        </p:nvSpPr>
        <p:spPr>
          <a:xfrm>
            <a:off x="8611379" y="5505161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MANAGER</a:t>
            </a:r>
          </a:p>
        </p:txBody>
      </p:sp>
      <p:sp>
        <p:nvSpPr>
          <p:cNvPr id="244" name="文本框 243"/>
          <p:cNvSpPr txBox="1"/>
          <p:nvPr/>
        </p:nvSpPr>
        <p:spPr>
          <a:xfrm flipH="1">
            <a:off x="8588556" y="4961558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4" name="任意多边形: 形状 273"/>
          <p:cNvSpPr/>
          <p:nvPr/>
        </p:nvSpPr>
        <p:spPr>
          <a:xfrm>
            <a:off x="9318984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5" name="任意多边形: 形状 274"/>
          <p:cNvSpPr/>
          <p:nvPr/>
        </p:nvSpPr>
        <p:spPr>
          <a:xfrm>
            <a:off x="9276591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2" name="任意多边形: 形状 271"/>
          <p:cNvSpPr/>
          <p:nvPr/>
        </p:nvSpPr>
        <p:spPr>
          <a:xfrm>
            <a:off x="9506931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3" name="任意多边形: 形状 272"/>
          <p:cNvSpPr/>
          <p:nvPr/>
        </p:nvSpPr>
        <p:spPr>
          <a:xfrm>
            <a:off x="9464538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0" name="任意多边形: 形状 269"/>
          <p:cNvSpPr/>
          <p:nvPr/>
        </p:nvSpPr>
        <p:spPr>
          <a:xfrm>
            <a:off x="6754146" y="5062837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71" name="任意多边形: 形状 270"/>
          <p:cNvSpPr/>
          <p:nvPr/>
        </p:nvSpPr>
        <p:spPr>
          <a:xfrm flipH="1" flipV="1">
            <a:off x="7884246" y="5670244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68" name="任意多边形: 形状 267"/>
          <p:cNvSpPr/>
          <p:nvPr/>
        </p:nvSpPr>
        <p:spPr>
          <a:xfrm>
            <a:off x="8546139" y="5068941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/>
          <p:cNvSpPr/>
          <p:nvPr/>
        </p:nvSpPr>
        <p:spPr>
          <a:xfrm flipH="1" flipV="1">
            <a:off x="9676239" y="5676348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6" name="任意多边形: 形状 255"/>
          <p:cNvSpPr/>
          <p:nvPr/>
        </p:nvSpPr>
        <p:spPr>
          <a:xfrm>
            <a:off x="10353449" y="5053559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/>
          <p:cNvSpPr/>
          <p:nvPr/>
        </p:nvSpPr>
        <p:spPr>
          <a:xfrm flipH="1" flipV="1">
            <a:off x="11483549" y="5660966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4" name="4月14日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54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552731" y="1953355"/>
            <a:ext cx="1086537" cy="108653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8" name="弧形 7"/>
          <p:cNvSpPr/>
          <p:nvPr/>
        </p:nvSpPr>
        <p:spPr>
          <a:xfrm>
            <a:off x="5455919" y="1856544"/>
            <a:ext cx="1280160" cy="1280160"/>
          </a:xfrm>
          <a:prstGeom prst="arc">
            <a:avLst>
              <a:gd name="adj1" fmla="val 16200000"/>
              <a:gd name="adj2" fmla="val 5378871"/>
            </a:avLst>
          </a:prstGeom>
          <a:ln w="15875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913882" y="3233515"/>
            <a:ext cx="63642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THANK YOU FOR WATCH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80009" y="6193762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3"/>
                </a:solidFill>
              </a:rPr>
              <a:t>GOODBYE</a:t>
            </a:r>
            <a:endParaRPr lang="zh-CN" altLang="en-US" sz="1200" dirty="0">
              <a:solidFill>
                <a:schemeClr val="accent3"/>
              </a:solidFill>
            </a:endParaRPr>
          </a:p>
        </p:txBody>
      </p:sp>
      <p:sp>
        <p:nvSpPr>
          <p:cNvPr id="15" name="箭头: V 形 14"/>
          <p:cNvSpPr/>
          <p:nvPr/>
        </p:nvSpPr>
        <p:spPr>
          <a:xfrm>
            <a:off x="10349211" y="6278261"/>
            <a:ext cx="108112" cy="108000"/>
          </a:xfrm>
          <a:prstGeom prst="chevron">
            <a:avLst>
              <a:gd name="adj" fmla="val 6340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/>
          <p:cNvSpPr/>
          <p:nvPr/>
        </p:nvSpPr>
        <p:spPr>
          <a:xfrm flipH="1">
            <a:off x="11370962" y="6278261"/>
            <a:ext cx="108112" cy="108000"/>
          </a:xfrm>
          <a:prstGeom prst="chevron">
            <a:avLst>
              <a:gd name="adj" fmla="val 6340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31784" y="3969767"/>
            <a:ext cx="311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REPORTER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：付康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0400" y="780278"/>
            <a:ext cx="3152172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项目概述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BDE3A7-7FE7-C15F-91A6-4DE7424832B8}"/>
              </a:ext>
            </a:extLst>
          </p:cNvPr>
          <p:cNvSpPr txBox="1"/>
          <p:nvPr/>
        </p:nvSpPr>
        <p:spPr>
          <a:xfrm>
            <a:off x="1997366" y="1701120"/>
            <a:ext cx="8197267" cy="4182363"/>
          </a:xfrm>
          <a:prstGeom prst="rect">
            <a:avLst/>
          </a:prstGeom>
          <a:solidFill>
            <a:schemeClr val="accent1">
              <a:alpha val="30000"/>
            </a:schemeClr>
          </a:solidFill>
          <a:ln w="44450">
            <a:solidFill>
              <a:schemeClr val="accent3"/>
            </a:solidFill>
          </a:ln>
          <a:effectLst>
            <a:outerShdw sx="1000" sy="1000" algn="ctr" rotWithShape="0">
              <a:schemeClr val="bg1"/>
            </a:outerShdw>
            <a:softEdge rad="12700"/>
          </a:effectLst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buNone/>
            </a:pPr>
            <a:r>
              <a:rPr lang="en-US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本项目充分利用微信小程序平台的优势，综合设计并实现了一款人脸识别程序。该程序通过多种先进的人脸识别方式，为用户提供高效、便捷的身份验证和信息处理服务。具体而言，本项目整合了</a:t>
            </a:r>
            <a:r>
              <a:rPr lang="zh-CN" altLang="zh-CN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人脸检测、人脸匹配、人脸对齐、人脸属性检测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等多种人脸识别功能。通过使用</a:t>
            </a:r>
            <a:r>
              <a:rPr lang="en-US" altLang="zh-CN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Flask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库，将这些功能封装到微信小程序中，实现了前后端的高效分离。</a:t>
            </a:r>
            <a:endParaRPr lang="en-US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>
              <a:lnSpc>
                <a:spcPct val="150000"/>
              </a:lnSpc>
              <a:buNone/>
            </a:pPr>
            <a:endParaRPr lang="zh-CN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实际运行过程中，用户通过微信小程序前端调取相机拍摄照片，并将照片数据传入后端服务器。后端服务器接受照片后，利用集成的人脸识别算法进行相关功能的处理，如人脸检测、匹配等，并将处理后的数据上传至前端。小程序前端再将识别结果以直观的方式展示给用户，整个过程流畅且高效。</a:t>
            </a:r>
            <a:endParaRPr lang="en-US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1387A-338D-DF94-3D4A-3109E3974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7E6C211-27CA-983E-A3C6-F74638F616FD}"/>
              </a:ext>
            </a:extLst>
          </p:cNvPr>
          <p:cNvSpPr txBox="1"/>
          <p:nvPr/>
        </p:nvSpPr>
        <p:spPr>
          <a:xfrm>
            <a:off x="660400" y="780278"/>
            <a:ext cx="3152172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功能实现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80696CD-781D-8B71-AED9-7B21A8340EE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148132" y="2135159"/>
            <a:ext cx="1280160" cy="1280160"/>
            <a:chOff x="603250" y="2135159"/>
            <a:chExt cx="1280160" cy="128016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44D6F00-D616-D796-8FD6-F8EF310A1FA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00062" y="2231970"/>
              <a:ext cx="1086537" cy="1086537"/>
            </a:xfrm>
            <a:prstGeom prst="ellipse">
              <a:avLst/>
            </a:prstGeom>
            <a:blipFill dpi="0"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EE4708EF-E622-7983-5191-0D65ADE3DCC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3250" y="2135159"/>
              <a:ext cx="1280160" cy="1280160"/>
            </a:xfrm>
            <a:prstGeom prst="arc">
              <a:avLst>
                <a:gd name="adj1" fmla="val 16200000"/>
                <a:gd name="adj2" fmla="val 5378871"/>
              </a:avLst>
            </a:prstGeom>
            <a:ln w="15875" cmpd="sng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02F1E62-7319-9316-695F-ACB3CDD144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43551" y="2367978"/>
            <a:ext cx="2005146" cy="369332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人脸检测</a:t>
            </a:r>
            <a:endParaRPr lang="en-GB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DA21973-4D37-CB6C-23D9-1B48A24C592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flipH="1">
            <a:off x="2543547" y="2700955"/>
            <a:ext cx="2059767" cy="29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使用矩形框标出当前人脸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9C8C85-CB61-40B6-D434-11EED55E500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01055" y="2566069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1B97B12-0F1D-205E-552F-5E7565D46C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41142" y="2566068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8A4916-F2E6-62F6-DB3C-30C8D895236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481229" y="2566068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38B4935-12F9-C009-A122-1451D73892E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44944" y="4443806"/>
            <a:ext cx="1086537" cy="1086537"/>
          </a:xfrm>
          <a:prstGeom prst="ellipse">
            <a:avLst/>
          </a:prstGeom>
          <a:blipFill dpi="0" rotWithShape="1"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E69EE0CD-05B5-2D1D-F3CB-4BC89CD6D01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8132" y="4346995"/>
            <a:ext cx="1280160" cy="1280160"/>
          </a:xfrm>
          <a:prstGeom prst="arc">
            <a:avLst>
              <a:gd name="adj1" fmla="val 16200000"/>
              <a:gd name="adj2" fmla="val 5378871"/>
            </a:avLst>
          </a:prstGeom>
          <a:ln w="15875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B473F80-8987-E306-D146-D131BA940BA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543551" y="4579814"/>
            <a:ext cx="2005146" cy="369332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人脸对齐</a:t>
            </a:r>
            <a:endParaRPr lang="en-GB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AD444B6-B89A-AA65-AFC8-FA43BAFFA58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 flipH="1">
            <a:off x="2543547" y="4912791"/>
            <a:ext cx="2128661" cy="29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检测人脸区域的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68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个关键点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D78C67E-D199-0127-F98A-8C5722F3DAB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201055" y="4777905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7213E0-A044-0E4D-1299-FEC7546EA46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341142" y="4777904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38BD1C0-F277-6D9E-3A5A-ABC8A225633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481229" y="4777904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880FB3F-78AA-B8D3-4A91-4E0800E5D8F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342158" y="2231970"/>
            <a:ext cx="1086537" cy="1086537"/>
          </a:xfrm>
          <a:prstGeom prst="ellipse">
            <a:avLst/>
          </a:prstGeom>
          <a:blipFill dpi="0" rotWithShape="1"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2" name="弧形 41">
            <a:extLst>
              <a:ext uri="{FF2B5EF4-FFF2-40B4-BE49-F238E27FC236}">
                <a16:creationId xmlns:a16="http://schemas.microsoft.com/office/drawing/2014/main" id="{175CB6BA-B51B-9C8D-8076-FD839D43ADD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245346" y="2135159"/>
            <a:ext cx="1280160" cy="1280160"/>
          </a:xfrm>
          <a:prstGeom prst="arc">
            <a:avLst>
              <a:gd name="adj1" fmla="val 16200000"/>
              <a:gd name="adj2" fmla="val 5378871"/>
            </a:avLst>
          </a:prstGeom>
          <a:ln w="15875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87151F-62F6-2012-8C29-FA5F1A76427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640765" y="2367978"/>
            <a:ext cx="2005146" cy="369332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人脸匹配</a:t>
            </a:r>
            <a:endParaRPr lang="en-GB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D37224F-1BCE-7F3C-0538-197A6DD5D139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 flipH="1">
            <a:off x="7917342" y="2700955"/>
            <a:ext cx="3877465" cy="29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对识别到的人脸与数据库进行比对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E8D4C6F-5AF7-E76A-1130-64CC3734818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298269" y="2566069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E595381-C38B-40F9-2870-910E04B7118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438356" y="2566068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9A12AE4-49F3-8477-5FCB-79F0707DBFF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78443" y="2566068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6E3172E-1FF3-5DE8-83B2-1C1D55876D0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342158" y="4443806"/>
            <a:ext cx="1086537" cy="1086537"/>
          </a:xfrm>
          <a:prstGeom prst="ellipse">
            <a:avLst/>
          </a:prstGeom>
          <a:blipFill dpi="0" rotWithShape="1"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2" name="弧形 51">
            <a:extLst>
              <a:ext uri="{FF2B5EF4-FFF2-40B4-BE49-F238E27FC236}">
                <a16:creationId xmlns:a16="http://schemas.microsoft.com/office/drawing/2014/main" id="{CADD5881-70AE-F186-27F3-C513C3916D4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245346" y="4346995"/>
            <a:ext cx="1280160" cy="1280160"/>
          </a:xfrm>
          <a:prstGeom prst="arc">
            <a:avLst>
              <a:gd name="adj1" fmla="val 16200000"/>
              <a:gd name="adj2" fmla="val 5378871"/>
            </a:avLst>
          </a:prstGeom>
          <a:ln w="15875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1200D8D-2EC7-6583-49EF-26DE05AC2178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7640765" y="4579814"/>
            <a:ext cx="2005146" cy="369332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人脸属性</a:t>
            </a:r>
            <a:endParaRPr lang="en-GB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86B417-9705-3943-2FAB-03FA65BA9039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 flipH="1">
            <a:off x="7917342" y="4912791"/>
            <a:ext cx="3877465" cy="29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判断性别，是否在张嘴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402B42B-AB3B-4409-CCC5-CC8623621AF6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298269" y="4777905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924B37C-8C35-50C3-D07C-1E4926A63C7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9438356" y="4777904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EEEF092-2F2F-DE87-90F0-CDF077C9499D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9578443" y="4777904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950C684-140F-2D67-7071-3060E9FE628E}"/>
              </a:ext>
            </a:extLst>
          </p:cNvPr>
          <p:cNvSpPr/>
          <p:nvPr/>
        </p:nvSpPr>
        <p:spPr>
          <a:xfrm>
            <a:off x="1245255" y="2232216"/>
            <a:ext cx="1086537" cy="1086537"/>
          </a:xfrm>
          <a:prstGeom prst="ellipse">
            <a:avLst/>
          </a:prstGeom>
          <a:blipFill dpi="0" rotWithShape="1">
            <a:blip r:embed="rId3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8DA5E76-6F9D-1129-1E74-FC8969553151}"/>
              </a:ext>
            </a:extLst>
          </p:cNvPr>
          <p:cNvSpPr/>
          <p:nvPr/>
        </p:nvSpPr>
        <p:spPr>
          <a:xfrm>
            <a:off x="6321445" y="2232216"/>
            <a:ext cx="1086537" cy="1086537"/>
          </a:xfrm>
          <a:prstGeom prst="ellipse">
            <a:avLst/>
          </a:prstGeom>
          <a:blipFill dpi="0" rotWithShape="1">
            <a:blip r:embed="rId3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128E289-059B-1589-0330-DEAEE41930FE}"/>
              </a:ext>
            </a:extLst>
          </p:cNvPr>
          <p:cNvSpPr/>
          <p:nvPr/>
        </p:nvSpPr>
        <p:spPr>
          <a:xfrm>
            <a:off x="1245255" y="4443921"/>
            <a:ext cx="1086537" cy="1086537"/>
          </a:xfrm>
          <a:prstGeom prst="ellipse">
            <a:avLst/>
          </a:prstGeom>
          <a:blipFill dpi="0" rotWithShape="1">
            <a:blip r:embed="rId3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D032006-2234-4BBE-795D-CF215CF5827C}"/>
              </a:ext>
            </a:extLst>
          </p:cNvPr>
          <p:cNvSpPr/>
          <p:nvPr/>
        </p:nvSpPr>
        <p:spPr>
          <a:xfrm>
            <a:off x="6336050" y="4443921"/>
            <a:ext cx="1086537" cy="1086537"/>
          </a:xfrm>
          <a:prstGeom prst="ellipse">
            <a:avLst/>
          </a:prstGeom>
          <a:blipFill dpi="0" rotWithShape="1">
            <a:blip r:embed="rId3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906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0400" y="780278"/>
            <a:ext cx="3152172" cy="6451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GB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具体流程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7461B1-20A5-90BC-62BE-1505EF217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81" y="263039"/>
            <a:ext cx="4633835" cy="659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68">
            <a:extLst>
              <a:ext uri="{FF2B5EF4-FFF2-40B4-BE49-F238E27FC236}">
                <a16:creationId xmlns:a16="http://schemas.microsoft.com/office/drawing/2014/main" id="{75067B73-2E29-96AA-1A72-03EF3DE25E29}"/>
              </a:ext>
            </a:extLst>
          </p:cNvPr>
          <p:cNvSpPr/>
          <p:nvPr/>
        </p:nvSpPr>
        <p:spPr>
          <a:xfrm>
            <a:off x="5100669" y="2822420"/>
            <a:ext cx="5251146" cy="2920802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770979"/>
            <a:ext cx="3881377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数据准备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1537580" y="1847467"/>
            <a:ext cx="634666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下载公开人脸数据，准备个人数据，进行初步处理</a:t>
            </a:r>
            <a:endParaRPr lang="en-GB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222" name="组合 221"/>
          <p:cNvGrpSpPr/>
          <p:nvPr/>
        </p:nvGrpSpPr>
        <p:grpSpPr>
          <a:xfrm>
            <a:off x="660400" y="1646320"/>
            <a:ext cx="762000" cy="685800"/>
            <a:chOff x="1017176" y="2238764"/>
            <a:chExt cx="762000" cy="685800"/>
          </a:xfrm>
          <a:solidFill>
            <a:schemeClr val="accent5"/>
          </a:solidFill>
        </p:grpSpPr>
        <p:sp>
          <p:nvSpPr>
            <p:cNvPr id="217" name="任意多边形: 形状 216"/>
            <p:cNvSpPr/>
            <p:nvPr/>
          </p:nvSpPr>
          <p:spPr>
            <a:xfrm>
              <a:off x="1017176" y="2791214"/>
              <a:ext cx="762000" cy="133350"/>
            </a:xfrm>
            <a:custGeom>
              <a:avLst/>
              <a:gdLst>
                <a:gd name="connsiteX0" fmla="*/ 381000 w 762000"/>
                <a:gd name="connsiteY0" fmla="*/ 38100 h 133350"/>
                <a:gd name="connsiteX1" fmla="*/ 409575 w 762000"/>
                <a:gd name="connsiteY1" fmla="*/ 66675 h 133350"/>
                <a:gd name="connsiteX2" fmla="*/ 381000 w 762000"/>
                <a:gd name="connsiteY2" fmla="*/ 95250 h 133350"/>
                <a:gd name="connsiteX3" fmla="*/ 352425 w 762000"/>
                <a:gd name="connsiteY3" fmla="*/ 66675 h 133350"/>
                <a:gd name="connsiteX4" fmla="*/ 381000 w 762000"/>
                <a:gd name="connsiteY4" fmla="*/ 38100 h 133350"/>
                <a:gd name="connsiteX5" fmla="*/ 0 w 762000"/>
                <a:gd name="connsiteY5" fmla="*/ 133350 h 133350"/>
                <a:gd name="connsiteX6" fmla="*/ 762000 w 762000"/>
                <a:gd name="connsiteY6" fmla="*/ 133350 h 133350"/>
                <a:gd name="connsiteX7" fmla="*/ 762000 w 762000"/>
                <a:gd name="connsiteY7" fmla="*/ 0 h 133350"/>
                <a:gd name="connsiteX8" fmla="*/ 0 w 762000"/>
                <a:gd name="connsiteY8" fmla="*/ 0 h 133350"/>
                <a:gd name="connsiteX9" fmla="*/ 0 w 762000"/>
                <a:gd name="connsiteY9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33350">
                  <a:moveTo>
                    <a:pt x="381000" y="38100"/>
                  </a:moveTo>
                  <a:cubicBezTo>
                    <a:pt x="397193" y="38100"/>
                    <a:pt x="409575" y="50483"/>
                    <a:pt x="409575" y="66675"/>
                  </a:cubicBezTo>
                  <a:cubicBezTo>
                    <a:pt x="409575" y="82867"/>
                    <a:pt x="397193" y="95250"/>
                    <a:pt x="381000" y="95250"/>
                  </a:cubicBezTo>
                  <a:cubicBezTo>
                    <a:pt x="364808" y="95250"/>
                    <a:pt x="352425" y="82867"/>
                    <a:pt x="352425" y="66675"/>
                  </a:cubicBezTo>
                  <a:cubicBezTo>
                    <a:pt x="352425" y="50483"/>
                    <a:pt x="364808" y="38100"/>
                    <a:pt x="381000" y="38100"/>
                  </a:cubicBezTo>
                  <a:close/>
                  <a:moveTo>
                    <a:pt x="0" y="133350"/>
                  </a:moveTo>
                  <a:lnTo>
                    <a:pt x="762000" y="13335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133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1207676" y="24673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1207676" y="23911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1207676" y="23149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1017176" y="2238764"/>
              <a:ext cx="762000" cy="514350"/>
            </a:xfrm>
            <a:custGeom>
              <a:avLst/>
              <a:gdLst>
                <a:gd name="connsiteX0" fmla="*/ 647700 w 762000"/>
                <a:gd name="connsiteY0" fmla="*/ 304800 h 514350"/>
                <a:gd name="connsiteX1" fmla="*/ 419100 w 762000"/>
                <a:gd name="connsiteY1" fmla="*/ 304800 h 514350"/>
                <a:gd name="connsiteX2" fmla="*/ 419100 w 762000"/>
                <a:gd name="connsiteY2" fmla="*/ 209550 h 514350"/>
                <a:gd name="connsiteX3" fmla="*/ 647700 w 762000"/>
                <a:gd name="connsiteY3" fmla="*/ 209550 h 514350"/>
                <a:gd name="connsiteX4" fmla="*/ 647700 w 762000"/>
                <a:gd name="connsiteY4" fmla="*/ 304800 h 514350"/>
                <a:gd name="connsiteX5" fmla="*/ 323850 w 762000"/>
                <a:gd name="connsiteY5" fmla="*/ 304800 h 514350"/>
                <a:gd name="connsiteX6" fmla="*/ 152400 w 762000"/>
                <a:gd name="connsiteY6" fmla="*/ 304800 h 514350"/>
                <a:gd name="connsiteX7" fmla="*/ 152400 w 762000"/>
                <a:gd name="connsiteY7" fmla="*/ 38100 h 514350"/>
                <a:gd name="connsiteX8" fmla="*/ 323850 w 762000"/>
                <a:gd name="connsiteY8" fmla="*/ 38100 h 514350"/>
                <a:gd name="connsiteX9" fmla="*/ 323850 w 762000"/>
                <a:gd name="connsiteY9" fmla="*/ 304800 h 514350"/>
                <a:gd name="connsiteX10" fmla="*/ 704850 w 762000"/>
                <a:gd name="connsiteY10" fmla="*/ 304800 h 514350"/>
                <a:gd name="connsiteX11" fmla="*/ 704850 w 762000"/>
                <a:gd name="connsiteY11" fmla="*/ 190500 h 514350"/>
                <a:gd name="connsiteX12" fmla="*/ 666750 w 762000"/>
                <a:gd name="connsiteY12" fmla="*/ 152400 h 514350"/>
                <a:gd name="connsiteX13" fmla="*/ 361950 w 762000"/>
                <a:gd name="connsiteY13" fmla="*/ 152400 h 514350"/>
                <a:gd name="connsiteX14" fmla="*/ 361950 w 762000"/>
                <a:gd name="connsiteY14" fmla="*/ 19050 h 514350"/>
                <a:gd name="connsiteX15" fmla="*/ 342900 w 762000"/>
                <a:gd name="connsiteY15" fmla="*/ 0 h 514350"/>
                <a:gd name="connsiteX16" fmla="*/ 133350 w 762000"/>
                <a:gd name="connsiteY16" fmla="*/ 0 h 514350"/>
                <a:gd name="connsiteX17" fmla="*/ 114300 w 762000"/>
                <a:gd name="connsiteY17" fmla="*/ 19050 h 514350"/>
                <a:gd name="connsiteX18" fmla="*/ 114300 w 762000"/>
                <a:gd name="connsiteY18" fmla="*/ 152400 h 514350"/>
                <a:gd name="connsiteX19" fmla="*/ 95250 w 762000"/>
                <a:gd name="connsiteY19" fmla="*/ 152400 h 514350"/>
                <a:gd name="connsiteX20" fmla="*/ 57150 w 762000"/>
                <a:gd name="connsiteY20" fmla="*/ 190500 h 514350"/>
                <a:gd name="connsiteX21" fmla="*/ 57150 w 762000"/>
                <a:gd name="connsiteY21" fmla="*/ 304800 h 514350"/>
                <a:gd name="connsiteX22" fmla="*/ 0 w 762000"/>
                <a:gd name="connsiteY22" fmla="*/ 438150 h 514350"/>
                <a:gd name="connsiteX23" fmla="*/ 0 w 762000"/>
                <a:gd name="connsiteY23" fmla="*/ 514350 h 514350"/>
                <a:gd name="connsiteX24" fmla="*/ 762000 w 762000"/>
                <a:gd name="connsiteY24" fmla="*/ 514350 h 514350"/>
                <a:gd name="connsiteX25" fmla="*/ 762000 w 762000"/>
                <a:gd name="connsiteY25" fmla="*/ 438150 h 514350"/>
                <a:gd name="connsiteX26" fmla="*/ 704850 w 762000"/>
                <a:gd name="connsiteY26" fmla="*/ 30480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62000" h="514350">
                  <a:moveTo>
                    <a:pt x="647700" y="304800"/>
                  </a:moveTo>
                  <a:lnTo>
                    <a:pt x="419100" y="304800"/>
                  </a:lnTo>
                  <a:lnTo>
                    <a:pt x="419100" y="209550"/>
                  </a:lnTo>
                  <a:lnTo>
                    <a:pt x="647700" y="209550"/>
                  </a:lnTo>
                  <a:lnTo>
                    <a:pt x="647700" y="304800"/>
                  </a:lnTo>
                  <a:close/>
                  <a:moveTo>
                    <a:pt x="323850" y="304800"/>
                  </a:moveTo>
                  <a:lnTo>
                    <a:pt x="152400" y="304800"/>
                  </a:lnTo>
                  <a:lnTo>
                    <a:pt x="152400" y="38100"/>
                  </a:lnTo>
                  <a:lnTo>
                    <a:pt x="323850" y="38100"/>
                  </a:lnTo>
                  <a:lnTo>
                    <a:pt x="323850" y="304800"/>
                  </a:lnTo>
                  <a:close/>
                  <a:moveTo>
                    <a:pt x="704850" y="304800"/>
                  </a:moveTo>
                  <a:lnTo>
                    <a:pt x="704850" y="190500"/>
                  </a:lnTo>
                  <a:cubicBezTo>
                    <a:pt x="704850" y="169545"/>
                    <a:pt x="687705" y="152400"/>
                    <a:pt x="666750" y="152400"/>
                  </a:cubicBezTo>
                  <a:lnTo>
                    <a:pt x="361950" y="152400"/>
                  </a:lnTo>
                  <a:lnTo>
                    <a:pt x="361950" y="19050"/>
                  </a:lnTo>
                  <a:cubicBezTo>
                    <a:pt x="361950" y="8572"/>
                    <a:pt x="353378" y="0"/>
                    <a:pt x="342900" y="0"/>
                  </a:cubicBezTo>
                  <a:lnTo>
                    <a:pt x="133350" y="0"/>
                  </a:lnTo>
                  <a:cubicBezTo>
                    <a:pt x="122873" y="0"/>
                    <a:pt x="114300" y="8572"/>
                    <a:pt x="114300" y="19050"/>
                  </a:cubicBezTo>
                  <a:lnTo>
                    <a:pt x="114300" y="152400"/>
                  </a:lnTo>
                  <a:lnTo>
                    <a:pt x="95250" y="152400"/>
                  </a:lnTo>
                  <a:cubicBezTo>
                    <a:pt x="74295" y="152400"/>
                    <a:pt x="57150" y="169545"/>
                    <a:pt x="57150" y="190500"/>
                  </a:cubicBezTo>
                  <a:lnTo>
                    <a:pt x="57150" y="304800"/>
                  </a:lnTo>
                  <a:lnTo>
                    <a:pt x="0" y="438150"/>
                  </a:lnTo>
                  <a:lnTo>
                    <a:pt x="0" y="514350"/>
                  </a:lnTo>
                  <a:lnTo>
                    <a:pt x="762000" y="514350"/>
                  </a:lnTo>
                  <a:lnTo>
                    <a:pt x="762000" y="438150"/>
                  </a:lnTo>
                  <a:lnTo>
                    <a:pt x="704850" y="304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" name="矩形: 圆角 68"/>
          <p:cNvSpPr/>
          <p:nvPr/>
        </p:nvSpPr>
        <p:spPr>
          <a:xfrm>
            <a:off x="1366916" y="3051829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CASIA-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FaceV5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: 圆角 68"/>
          <p:cNvSpPr/>
          <p:nvPr/>
        </p:nvSpPr>
        <p:spPr>
          <a:xfrm>
            <a:off x="1366916" y="3667325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LFW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: 圆角 68"/>
          <p:cNvSpPr/>
          <p:nvPr/>
        </p:nvSpPr>
        <p:spPr>
          <a:xfrm>
            <a:off x="1366915" y="4282821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300W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: 圆角 68"/>
          <p:cNvSpPr/>
          <p:nvPr/>
        </p:nvSpPr>
        <p:spPr>
          <a:xfrm>
            <a:off x="1366914" y="4935233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CELEBA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57359666-5260-FE08-B4A0-CB905E627800}"/>
              </a:ext>
            </a:extLst>
          </p:cNvPr>
          <p:cNvSpPr/>
          <p:nvPr/>
        </p:nvSpPr>
        <p:spPr>
          <a:xfrm>
            <a:off x="3732505" y="3051829"/>
            <a:ext cx="978408" cy="4846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FDD0F2-D5BF-913C-2006-502A65C19931}"/>
              </a:ext>
            </a:extLst>
          </p:cNvPr>
          <p:cNvSpPr txBox="1"/>
          <p:nvPr/>
        </p:nvSpPr>
        <p:spPr>
          <a:xfrm>
            <a:off x="5869521" y="3064103"/>
            <a:ext cx="3713441" cy="216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CASIA-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FaceV5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亚洲人脸数据集包含不同年龄、性别、种族、和表情的人脸图像。每张图像都标注了人脸框等信息，用于本项目的人脸检测。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A27F6-60AE-9EA0-7F8B-4B7461E31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1D709AA-6C58-6EEE-AF03-B421FD4D053F}"/>
              </a:ext>
            </a:extLst>
          </p:cNvPr>
          <p:cNvSpPr txBox="1"/>
          <p:nvPr/>
        </p:nvSpPr>
        <p:spPr>
          <a:xfrm>
            <a:off x="660400" y="770979"/>
            <a:ext cx="3881377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数据准备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8B49461F-FC38-C4D9-48DD-0C04BE7B8035}"/>
              </a:ext>
            </a:extLst>
          </p:cNvPr>
          <p:cNvSpPr txBox="1"/>
          <p:nvPr/>
        </p:nvSpPr>
        <p:spPr>
          <a:xfrm>
            <a:off x="1537580" y="1847467"/>
            <a:ext cx="634666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下载公开人脸数据，准备个人数据，进行初步处理</a:t>
            </a:r>
            <a:endParaRPr lang="en-GB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18DE3311-916A-FFD8-7DA8-6BDBE862584A}"/>
              </a:ext>
            </a:extLst>
          </p:cNvPr>
          <p:cNvGrpSpPr/>
          <p:nvPr/>
        </p:nvGrpSpPr>
        <p:grpSpPr>
          <a:xfrm>
            <a:off x="660400" y="1646320"/>
            <a:ext cx="762000" cy="685800"/>
            <a:chOff x="1017176" y="2238764"/>
            <a:chExt cx="762000" cy="685800"/>
          </a:xfrm>
          <a:solidFill>
            <a:schemeClr val="accent5"/>
          </a:solidFill>
        </p:grpSpPr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2CAAC980-42C4-128C-6F9D-108F1CA21506}"/>
                </a:ext>
              </a:extLst>
            </p:cNvPr>
            <p:cNvSpPr/>
            <p:nvPr/>
          </p:nvSpPr>
          <p:spPr>
            <a:xfrm>
              <a:off x="1017176" y="2791214"/>
              <a:ext cx="762000" cy="133350"/>
            </a:xfrm>
            <a:custGeom>
              <a:avLst/>
              <a:gdLst>
                <a:gd name="connsiteX0" fmla="*/ 381000 w 762000"/>
                <a:gd name="connsiteY0" fmla="*/ 38100 h 133350"/>
                <a:gd name="connsiteX1" fmla="*/ 409575 w 762000"/>
                <a:gd name="connsiteY1" fmla="*/ 66675 h 133350"/>
                <a:gd name="connsiteX2" fmla="*/ 381000 w 762000"/>
                <a:gd name="connsiteY2" fmla="*/ 95250 h 133350"/>
                <a:gd name="connsiteX3" fmla="*/ 352425 w 762000"/>
                <a:gd name="connsiteY3" fmla="*/ 66675 h 133350"/>
                <a:gd name="connsiteX4" fmla="*/ 381000 w 762000"/>
                <a:gd name="connsiteY4" fmla="*/ 38100 h 133350"/>
                <a:gd name="connsiteX5" fmla="*/ 0 w 762000"/>
                <a:gd name="connsiteY5" fmla="*/ 133350 h 133350"/>
                <a:gd name="connsiteX6" fmla="*/ 762000 w 762000"/>
                <a:gd name="connsiteY6" fmla="*/ 133350 h 133350"/>
                <a:gd name="connsiteX7" fmla="*/ 762000 w 762000"/>
                <a:gd name="connsiteY7" fmla="*/ 0 h 133350"/>
                <a:gd name="connsiteX8" fmla="*/ 0 w 762000"/>
                <a:gd name="connsiteY8" fmla="*/ 0 h 133350"/>
                <a:gd name="connsiteX9" fmla="*/ 0 w 762000"/>
                <a:gd name="connsiteY9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33350">
                  <a:moveTo>
                    <a:pt x="381000" y="38100"/>
                  </a:moveTo>
                  <a:cubicBezTo>
                    <a:pt x="397193" y="38100"/>
                    <a:pt x="409575" y="50483"/>
                    <a:pt x="409575" y="66675"/>
                  </a:cubicBezTo>
                  <a:cubicBezTo>
                    <a:pt x="409575" y="82867"/>
                    <a:pt x="397193" y="95250"/>
                    <a:pt x="381000" y="95250"/>
                  </a:cubicBezTo>
                  <a:cubicBezTo>
                    <a:pt x="364808" y="95250"/>
                    <a:pt x="352425" y="82867"/>
                    <a:pt x="352425" y="66675"/>
                  </a:cubicBezTo>
                  <a:cubicBezTo>
                    <a:pt x="352425" y="50483"/>
                    <a:pt x="364808" y="38100"/>
                    <a:pt x="381000" y="38100"/>
                  </a:cubicBezTo>
                  <a:close/>
                  <a:moveTo>
                    <a:pt x="0" y="133350"/>
                  </a:moveTo>
                  <a:lnTo>
                    <a:pt x="762000" y="13335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133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CB8F044D-C779-92A1-8A89-6BA2FC8894B1}"/>
                </a:ext>
              </a:extLst>
            </p:cNvPr>
            <p:cNvSpPr/>
            <p:nvPr/>
          </p:nvSpPr>
          <p:spPr>
            <a:xfrm>
              <a:off x="1207676" y="24673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9E4DC51B-82E4-249F-188D-24A47181DAE1}"/>
                </a:ext>
              </a:extLst>
            </p:cNvPr>
            <p:cNvSpPr/>
            <p:nvPr/>
          </p:nvSpPr>
          <p:spPr>
            <a:xfrm>
              <a:off x="1207676" y="23911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17D27F50-3D29-3DF8-BE17-7285C74953E8}"/>
                </a:ext>
              </a:extLst>
            </p:cNvPr>
            <p:cNvSpPr/>
            <p:nvPr/>
          </p:nvSpPr>
          <p:spPr>
            <a:xfrm>
              <a:off x="1207676" y="23149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4DFAFE15-ED4C-D093-81EB-4B31FE44306E}"/>
                </a:ext>
              </a:extLst>
            </p:cNvPr>
            <p:cNvSpPr/>
            <p:nvPr/>
          </p:nvSpPr>
          <p:spPr>
            <a:xfrm>
              <a:off x="1017176" y="2238764"/>
              <a:ext cx="762000" cy="514350"/>
            </a:xfrm>
            <a:custGeom>
              <a:avLst/>
              <a:gdLst>
                <a:gd name="connsiteX0" fmla="*/ 647700 w 762000"/>
                <a:gd name="connsiteY0" fmla="*/ 304800 h 514350"/>
                <a:gd name="connsiteX1" fmla="*/ 419100 w 762000"/>
                <a:gd name="connsiteY1" fmla="*/ 304800 h 514350"/>
                <a:gd name="connsiteX2" fmla="*/ 419100 w 762000"/>
                <a:gd name="connsiteY2" fmla="*/ 209550 h 514350"/>
                <a:gd name="connsiteX3" fmla="*/ 647700 w 762000"/>
                <a:gd name="connsiteY3" fmla="*/ 209550 h 514350"/>
                <a:gd name="connsiteX4" fmla="*/ 647700 w 762000"/>
                <a:gd name="connsiteY4" fmla="*/ 304800 h 514350"/>
                <a:gd name="connsiteX5" fmla="*/ 323850 w 762000"/>
                <a:gd name="connsiteY5" fmla="*/ 304800 h 514350"/>
                <a:gd name="connsiteX6" fmla="*/ 152400 w 762000"/>
                <a:gd name="connsiteY6" fmla="*/ 304800 h 514350"/>
                <a:gd name="connsiteX7" fmla="*/ 152400 w 762000"/>
                <a:gd name="connsiteY7" fmla="*/ 38100 h 514350"/>
                <a:gd name="connsiteX8" fmla="*/ 323850 w 762000"/>
                <a:gd name="connsiteY8" fmla="*/ 38100 h 514350"/>
                <a:gd name="connsiteX9" fmla="*/ 323850 w 762000"/>
                <a:gd name="connsiteY9" fmla="*/ 304800 h 514350"/>
                <a:gd name="connsiteX10" fmla="*/ 704850 w 762000"/>
                <a:gd name="connsiteY10" fmla="*/ 304800 h 514350"/>
                <a:gd name="connsiteX11" fmla="*/ 704850 w 762000"/>
                <a:gd name="connsiteY11" fmla="*/ 190500 h 514350"/>
                <a:gd name="connsiteX12" fmla="*/ 666750 w 762000"/>
                <a:gd name="connsiteY12" fmla="*/ 152400 h 514350"/>
                <a:gd name="connsiteX13" fmla="*/ 361950 w 762000"/>
                <a:gd name="connsiteY13" fmla="*/ 152400 h 514350"/>
                <a:gd name="connsiteX14" fmla="*/ 361950 w 762000"/>
                <a:gd name="connsiteY14" fmla="*/ 19050 h 514350"/>
                <a:gd name="connsiteX15" fmla="*/ 342900 w 762000"/>
                <a:gd name="connsiteY15" fmla="*/ 0 h 514350"/>
                <a:gd name="connsiteX16" fmla="*/ 133350 w 762000"/>
                <a:gd name="connsiteY16" fmla="*/ 0 h 514350"/>
                <a:gd name="connsiteX17" fmla="*/ 114300 w 762000"/>
                <a:gd name="connsiteY17" fmla="*/ 19050 h 514350"/>
                <a:gd name="connsiteX18" fmla="*/ 114300 w 762000"/>
                <a:gd name="connsiteY18" fmla="*/ 152400 h 514350"/>
                <a:gd name="connsiteX19" fmla="*/ 95250 w 762000"/>
                <a:gd name="connsiteY19" fmla="*/ 152400 h 514350"/>
                <a:gd name="connsiteX20" fmla="*/ 57150 w 762000"/>
                <a:gd name="connsiteY20" fmla="*/ 190500 h 514350"/>
                <a:gd name="connsiteX21" fmla="*/ 57150 w 762000"/>
                <a:gd name="connsiteY21" fmla="*/ 304800 h 514350"/>
                <a:gd name="connsiteX22" fmla="*/ 0 w 762000"/>
                <a:gd name="connsiteY22" fmla="*/ 438150 h 514350"/>
                <a:gd name="connsiteX23" fmla="*/ 0 w 762000"/>
                <a:gd name="connsiteY23" fmla="*/ 514350 h 514350"/>
                <a:gd name="connsiteX24" fmla="*/ 762000 w 762000"/>
                <a:gd name="connsiteY24" fmla="*/ 514350 h 514350"/>
                <a:gd name="connsiteX25" fmla="*/ 762000 w 762000"/>
                <a:gd name="connsiteY25" fmla="*/ 438150 h 514350"/>
                <a:gd name="connsiteX26" fmla="*/ 704850 w 762000"/>
                <a:gd name="connsiteY26" fmla="*/ 30480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62000" h="514350">
                  <a:moveTo>
                    <a:pt x="647700" y="304800"/>
                  </a:moveTo>
                  <a:lnTo>
                    <a:pt x="419100" y="304800"/>
                  </a:lnTo>
                  <a:lnTo>
                    <a:pt x="419100" y="209550"/>
                  </a:lnTo>
                  <a:lnTo>
                    <a:pt x="647700" y="209550"/>
                  </a:lnTo>
                  <a:lnTo>
                    <a:pt x="647700" y="304800"/>
                  </a:lnTo>
                  <a:close/>
                  <a:moveTo>
                    <a:pt x="323850" y="304800"/>
                  </a:moveTo>
                  <a:lnTo>
                    <a:pt x="152400" y="304800"/>
                  </a:lnTo>
                  <a:lnTo>
                    <a:pt x="152400" y="38100"/>
                  </a:lnTo>
                  <a:lnTo>
                    <a:pt x="323850" y="38100"/>
                  </a:lnTo>
                  <a:lnTo>
                    <a:pt x="323850" y="304800"/>
                  </a:lnTo>
                  <a:close/>
                  <a:moveTo>
                    <a:pt x="704850" y="304800"/>
                  </a:moveTo>
                  <a:lnTo>
                    <a:pt x="704850" y="190500"/>
                  </a:lnTo>
                  <a:cubicBezTo>
                    <a:pt x="704850" y="169545"/>
                    <a:pt x="687705" y="152400"/>
                    <a:pt x="666750" y="152400"/>
                  </a:cubicBezTo>
                  <a:lnTo>
                    <a:pt x="361950" y="152400"/>
                  </a:lnTo>
                  <a:lnTo>
                    <a:pt x="361950" y="19050"/>
                  </a:lnTo>
                  <a:cubicBezTo>
                    <a:pt x="361950" y="8572"/>
                    <a:pt x="353378" y="0"/>
                    <a:pt x="342900" y="0"/>
                  </a:cubicBezTo>
                  <a:lnTo>
                    <a:pt x="133350" y="0"/>
                  </a:lnTo>
                  <a:cubicBezTo>
                    <a:pt x="122873" y="0"/>
                    <a:pt x="114300" y="8572"/>
                    <a:pt x="114300" y="19050"/>
                  </a:cubicBezTo>
                  <a:lnTo>
                    <a:pt x="114300" y="152400"/>
                  </a:lnTo>
                  <a:lnTo>
                    <a:pt x="95250" y="152400"/>
                  </a:lnTo>
                  <a:cubicBezTo>
                    <a:pt x="74295" y="152400"/>
                    <a:pt x="57150" y="169545"/>
                    <a:pt x="57150" y="190500"/>
                  </a:cubicBezTo>
                  <a:lnTo>
                    <a:pt x="57150" y="304800"/>
                  </a:lnTo>
                  <a:lnTo>
                    <a:pt x="0" y="438150"/>
                  </a:lnTo>
                  <a:lnTo>
                    <a:pt x="0" y="514350"/>
                  </a:lnTo>
                  <a:lnTo>
                    <a:pt x="762000" y="514350"/>
                  </a:lnTo>
                  <a:lnTo>
                    <a:pt x="762000" y="438150"/>
                  </a:lnTo>
                  <a:lnTo>
                    <a:pt x="704850" y="304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B59EF86-F634-684D-8437-1B6F6885047E}"/>
              </a:ext>
            </a:extLst>
          </p:cNvPr>
          <p:cNvSpPr txBox="1"/>
          <p:nvPr/>
        </p:nvSpPr>
        <p:spPr>
          <a:xfrm flipH="1">
            <a:off x="6795531" y="2437531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20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矩形: 圆角 68">
            <a:extLst>
              <a:ext uri="{FF2B5EF4-FFF2-40B4-BE49-F238E27FC236}">
                <a16:creationId xmlns:a16="http://schemas.microsoft.com/office/drawing/2014/main" id="{79689215-EA95-2FD1-7EF0-CC62E482605E}"/>
              </a:ext>
            </a:extLst>
          </p:cNvPr>
          <p:cNvSpPr/>
          <p:nvPr/>
        </p:nvSpPr>
        <p:spPr>
          <a:xfrm>
            <a:off x="1366916" y="3051829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CASIA-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FaceV5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: 圆角 68">
            <a:extLst>
              <a:ext uri="{FF2B5EF4-FFF2-40B4-BE49-F238E27FC236}">
                <a16:creationId xmlns:a16="http://schemas.microsoft.com/office/drawing/2014/main" id="{FAE1C484-37FB-9A42-AE09-CA922D122B0F}"/>
              </a:ext>
            </a:extLst>
          </p:cNvPr>
          <p:cNvSpPr/>
          <p:nvPr/>
        </p:nvSpPr>
        <p:spPr>
          <a:xfrm>
            <a:off x="1366916" y="3667325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LFW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: 圆角 68">
            <a:extLst>
              <a:ext uri="{FF2B5EF4-FFF2-40B4-BE49-F238E27FC236}">
                <a16:creationId xmlns:a16="http://schemas.microsoft.com/office/drawing/2014/main" id="{E9FA9DA9-D473-6DD7-3AD3-F5F716F5FCE6}"/>
              </a:ext>
            </a:extLst>
          </p:cNvPr>
          <p:cNvSpPr/>
          <p:nvPr/>
        </p:nvSpPr>
        <p:spPr>
          <a:xfrm>
            <a:off x="1366915" y="4282821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300W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: 圆角 68">
            <a:extLst>
              <a:ext uri="{FF2B5EF4-FFF2-40B4-BE49-F238E27FC236}">
                <a16:creationId xmlns:a16="http://schemas.microsoft.com/office/drawing/2014/main" id="{EB7E72F0-F8B8-D81B-70E8-415FF9E0D452}"/>
              </a:ext>
            </a:extLst>
          </p:cNvPr>
          <p:cNvSpPr/>
          <p:nvPr/>
        </p:nvSpPr>
        <p:spPr>
          <a:xfrm>
            <a:off x="1366914" y="4935233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CELEBA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20B35CF0-A745-F81F-14DE-AE1BA32EF589}"/>
              </a:ext>
            </a:extLst>
          </p:cNvPr>
          <p:cNvSpPr/>
          <p:nvPr/>
        </p:nvSpPr>
        <p:spPr>
          <a:xfrm>
            <a:off x="3732505" y="3667325"/>
            <a:ext cx="978408" cy="4846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68">
            <a:extLst>
              <a:ext uri="{FF2B5EF4-FFF2-40B4-BE49-F238E27FC236}">
                <a16:creationId xmlns:a16="http://schemas.microsoft.com/office/drawing/2014/main" id="{3DFEC9B8-C5BD-F977-8016-DBF9702BD6B9}"/>
              </a:ext>
            </a:extLst>
          </p:cNvPr>
          <p:cNvSpPr/>
          <p:nvPr/>
        </p:nvSpPr>
        <p:spPr>
          <a:xfrm>
            <a:off x="5100669" y="2822420"/>
            <a:ext cx="5251146" cy="2920802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C5B0BF-6683-3186-C669-137AB9329F4E}"/>
              </a:ext>
            </a:extLst>
          </p:cNvPr>
          <p:cNvSpPr txBox="1"/>
          <p:nvPr/>
        </p:nvSpPr>
        <p:spPr>
          <a:xfrm>
            <a:off x="5798637" y="3051829"/>
            <a:ext cx="4018758" cy="258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LFW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Labeled Faces in the World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）用于人脸验证、人脸识别模型的评估。随机选择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6000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对人脸组成了人脸辨识图片对，其中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3000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对属于同一个人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张人脸照片，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3000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对属于不同的人每人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张人脸照片。</a:t>
            </a:r>
          </a:p>
        </p:txBody>
      </p:sp>
    </p:spTree>
    <p:extLst>
      <p:ext uri="{BB962C8B-B14F-4D97-AF65-F5344CB8AC3E}">
        <p14:creationId xmlns:p14="http://schemas.microsoft.com/office/powerpoint/2010/main" val="72758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A466D-7C3C-4B39-0A7E-B933F5A59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0461281-4DEA-237D-48BD-F8275CA1941C}"/>
              </a:ext>
            </a:extLst>
          </p:cNvPr>
          <p:cNvSpPr txBox="1"/>
          <p:nvPr/>
        </p:nvSpPr>
        <p:spPr>
          <a:xfrm>
            <a:off x="660400" y="770979"/>
            <a:ext cx="3881377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数据准备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11336EB9-012C-23FD-E9FA-DE61E2D0A5D1}"/>
              </a:ext>
            </a:extLst>
          </p:cNvPr>
          <p:cNvSpPr txBox="1"/>
          <p:nvPr/>
        </p:nvSpPr>
        <p:spPr>
          <a:xfrm>
            <a:off x="1537580" y="1847467"/>
            <a:ext cx="634666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下载公开人脸数据，准备个人数据，进行初步处理</a:t>
            </a:r>
            <a:endParaRPr lang="en-GB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3B754796-BB9E-A3CF-02CE-B04802E6A3EC}"/>
              </a:ext>
            </a:extLst>
          </p:cNvPr>
          <p:cNvGrpSpPr/>
          <p:nvPr/>
        </p:nvGrpSpPr>
        <p:grpSpPr>
          <a:xfrm>
            <a:off x="660400" y="1646320"/>
            <a:ext cx="762000" cy="685800"/>
            <a:chOff x="1017176" y="2238764"/>
            <a:chExt cx="762000" cy="685800"/>
          </a:xfrm>
          <a:solidFill>
            <a:schemeClr val="accent5"/>
          </a:solidFill>
        </p:grpSpPr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6C845C38-977D-4554-C7C8-B426D425AF37}"/>
                </a:ext>
              </a:extLst>
            </p:cNvPr>
            <p:cNvSpPr/>
            <p:nvPr/>
          </p:nvSpPr>
          <p:spPr>
            <a:xfrm>
              <a:off x="1017176" y="2791214"/>
              <a:ext cx="762000" cy="133350"/>
            </a:xfrm>
            <a:custGeom>
              <a:avLst/>
              <a:gdLst>
                <a:gd name="connsiteX0" fmla="*/ 381000 w 762000"/>
                <a:gd name="connsiteY0" fmla="*/ 38100 h 133350"/>
                <a:gd name="connsiteX1" fmla="*/ 409575 w 762000"/>
                <a:gd name="connsiteY1" fmla="*/ 66675 h 133350"/>
                <a:gd name="connsiteX2" fmla="*/ 381000 w 762000"/>
                <a:gd name="connsiteY2" fmla="*/ 95250 h 133350"/>
                <a:gd name="connsiteX3" fmla="*/ 352425 w 762000"/>
                <a:gd name="connsiteY3" fmla="*/ 66675 h 133350"/>
                <a:gd name="connsiteX4" fmla="*/ 381000 w 762000"/>
                <a:gd name="connsiteY4" fmla="*/ 38100 h 133350"/>
                <a:gd name="connsiteX5" fmla="*/ 0 w 762000"/>
                <a:gd name="connsiteY5" fmla="*/ 133350 h 133350"/>
                <a:gd name="connsiteX6" fmla="*/ 762000 w 762000"/>
                <a:gd name="connsiteY6" fmla="*/ 133350 h 133350"/>
                <a:gd name="connsiteX7" fmla="*/ 762000 w 762000"/>
                <a:gd name="connsiteY7" fmla="*/ 0 h 133350"/>
                <a:gd name="connsiteX8" fmla="*/ 0 w 762000"/>
                <a:gd name="connsiteY8" fmla="*/ 0 h 133350"/>
                <a:gd name="connsiteX9" fmla="*/ 0 w 762000"/>
                <a:gd name="connsiteY9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33350">
                  <a:moveTo>
                    <a:pt x="381000" y="38100"/>
                  </a:moveTo>
                  <a:cubicBezTo>
                    <a:pt x="397193" y="38100"/>
                    <a:pt x="409575" y="50483"/>
                    <a:pt x="409575" y="66675"/>
                  </a:cubicBezTo>
                  <a:cubicBezTo>
                    <a:pt x="409575" y="82867"/>
                    <a:pt x="397193" y="95250"/>
                    <a:pt x="381000" y="95250"/>
                  </a:cubicBezTo>
                  <a:cubicBezTo>
                    <a:pt x="364808" y="95250"/>
                    <a:pt x="352425" y="82867"/>
                    <a:pt x="352425" y="66675"/>
                  </a:cubicBezTo>
                  <a:cubicBezTo>
                    <a:pt x="352425" y="50483"/>
                    <a:pt x="364808" y="38100"/>
                    <a:pt x="381000" y="38100"/>
                  </a:cubicBezTo>
                  <a:close/>
                  <a:moveTo>
                    <a:pt x="0" y="133350"/>
                  </a:moveTo>
                  <a:lnTo>
                    <a:pt x="762000" y="13335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133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EF318978-4D04-6F4D-A0B3-D4F53F1C0BDA}"/>
                </a:ext>
              </a:extLst>
            </p:cNvPr>
            <p:cNvSpPr/>
            <p:nvPr/>
          </p:nvSpPr>
          <p:spPr>
            <a:xfrm>
              <a:off x="1207676" y="24673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BBE1D11C-CA06-C619-7B99-96E9B40E70D3}"/>
                </a:ext>
              </a:extLst>
            </p:cNvPr>
            <p:cNvSpPr/>
            <p:nvPr/>
          </p:nvSpPr>
          <p:spPr>
            <a:xfrm>
              <a:off x="1207676" y="23911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94BF557C-1875-D106-D199-4FB6F145B0F6}"/>
                </a:ext>
              </a:extLst>
            </p:cNvPr>
            <p:cNvSpPr/>
            <p:nvPr/>
          </p:nvSpPr>
          <p:spPr>
            <a:xfrm>
              <a:off x="1207676" y="23149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2883A719-79AA-4828-3835-0C53074CAFE7}"/>
                </a:ext>
              </a:extLst>
            </p:cNvPr>
            <p:cNvSpPr/>
            <p:nvPr/>
          </p:nvSpPr>
          <p:spPr>
            <a:xfrm>
              <a:off x="1017176" y="2238764"/>
              <a:ext cx="762000" cy="514350"/>
            </a:xfrm>
            <a:custGeom>
              <a:avLst/>
              <a:gdLst>
                <a:gd name="connsiteX0" fmla="*/ 647700 w 762000"/>
                <a:gd name="connsiteY0" fmla="*/ 304800 h 514350"/>
                <a:gd name="connsiteX1" fmla="*/ 419100 w 762000"/>
                <a:gd name="connsiteY1" fmla="*/ 304800 h 514350"/>
                <a:gd name="connsiteX2" fmla="*/ 419100 w 762000"/>
                <a:gd name="connsiteY2" fmla="*/ 209550 h 514350"/>
                <a:gd name="connsiteX3" fmla="*/ 647700 w 762000"/>
                <a:gd name="connsiteY3" fmla="*/ 209550 h 514350"/>
                <a:gd name="connsiteX4" fmla="*/ 647700 w 762000"/>
                <a:gd name="connsiteY4" fmla="*/ 304800 h 514350"/>
                <a:gd name="connsiteX5" fmla="*/ 323850 w 762000"/>
                <a:gd name="connsiteY5" fmla="*/ 304800 h 514350"/>
                <a:gd name="connsiteX6" fmla="*/ 152400 w 762000"/>
                <a:gd name="connsiteY6" fmla="*/ 304800 h 514350"/>
                <a:gd name="connsiteX7" fmla="*/ 152400 w 762000"/>
                <a:gd name="connsiteY7" fmla="*/ 38100 h 514350"/>
                <a:gd name="connsiteX8" fmla="*/ 323850 w 762000"/>
                <a:gd name="connsiteY8" fmla="*/ 38100 h 514350"/>
                <a:gd name="connsiteX9" fmla="*/ 323850 w 762000"/>
                <a:gd name="connsiteY9" fmla="*/ 304800 h 514350"/>
                <a:gd name="connsiteX10" fmla="*/ 704850 w 762000"/>
                <a:gd name="connsiteY10" fmla="*/ 304800 h 514350"/>
                <a:gd name="connsiteX11" fmla="*/ 704850 w 762000"/>
                <a:gd name="connsiteY11" fmla="*/ 190500 h 514350"/>
                <a:gd name="connsiteX12" fmla="*/ 666750 w 762000"/>
                <a:gd name="connsiteY12" fmla="*/ 152400 h 514350"/>
                <a:gd name="connsiteX13" fmla="*/ 361950 w 762000"/>
                <a:gd name="connsiteY13" fmla="*/ 152400 h 514350"/>
                <a:gd name="connsiteX14" fmla="*/ 361950 w 762000"/>
                <a:gd name="connsiteY14" fmla="*/ 19050 h 514350"/>
                <a:gd name="connsiteX15" fmla="*/ 342900 w 762000"/>
                <a:gd name="connsiteY15" fmla="*/ 0 h 514350"/>
                <a:gd name="connsiteX16" fmla="*/ 133350 w 762000"/>
                <a:gd name="connsiteY16" fmla="*/ 0 h 514350"/>
                <a:gd name="connsiteX17" fmla="*/ 114300 w 762000"/>
                <a:gd name="connsiteY17" fmla="*/ 19050 h 514350"/>
                <a:gd name="connsiteX18" fmla="*/ 114300 w 762000"/>
                <a:gd name="connsiteY18" fmla="*/ 152400 h 514350"/>
                <a:gd name="connsiteX19" fmla="*/ 95250 w 762000"/>
                <a:gd name="connsiteY19" fmla="*/ 152400 h 514350"/>
                <a:gd name="connsiteX20" fmla="*/ 57150 w 762000"/>
                <a:gd name="connsiteY20" fmla="*/ 190500 h 514350"/>
                <a:gd name="connsiteX21" fmla="*/ 57150 w 762000"/>
                <a:gd name="connsiteY21" fmla="*/ 304800 h 514350"/>
                <a:gd name="connsiteX22" fmla="*/ 0 w 762000"/>
                <a:gd name="connsiteY22" fmla="*/ 438150 h 514350"/>
                <a:gd name="connsiteX23" fmla="*/ 0 w 762000"/>
                <a:gd name="connsiteY23" fmla="*/ 514350 h 514350"/>
                <a:gd name="connsiteX24" fmla="*/ 762000 w 762000"/>
                <a:gd name="connsiteY24" fmla="*/ 514350 h 514350"/>
                <a:gd name="connsiteX25" fmla="*/ 762000 w 762000"/>
                <a:gd name="connsiteY25" fmla="*/ 438150 h 514350"/>
                <a:gd name="connsiteX26" fmla="*/ 704850 w 762000"/>
                <a:gd name="connsiteY26" fmla="*/ 30480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62000" h="514350">
                  <a:moveTo>
                    <a:pt x="647700" y="304800"/>
                  </a:moveTo>
                  <a:lnTo>
                    <a:pt x="419100" y="304800"/>
                  </a:lnTo>
                  <a:lnTo>
                    <a:pt x="419100" y="209550"/>
                  </a:lnTo>
                  <a:lnTo>
                    <a:pt x="647700" y="209550"/>
                  </a:lnTo>
                  <a:lnTo>
                    <a:pt x="647700" y="304800"/>
                  </a:lnTo>
                  <a:close/>
                  <a:moveTo>
                    <a:pt x="323850" y="304800"/>
                  </a:moveTo>
                  <a:lnTo>
                    <a:pt x="152400" y="304800"/>
                  </a:lnTo>
                  <a:lnTo>
                    <a:pt x="152400" y="38100"/>
                  </a:lnTo>
                  <a:lnTo>
                    <a:pt x="323850" y="38100"/>
                  </a:lnTo>
                  <a:lnTo>
                    <a:pt x="323850" y="304800"/>
                  </a:lnTo>
                  <a:close/>
                  <a:moveTo>
                    <a:pt x="704850" y="304800"/>
                  </a:moveTo>
                  <a:lnTo>
                    <a:pt x="704850" y="190500"/>
                  </a:lnTo>
                  <a:cubicBezTo>
                    <a:pt x="704850" y="169545"/>
                    <a:pt x="687705" y="152400"/>
                    <a:pt x="666750" y="152400"/>
                  </a:cubicBezTo>
                  <a:lnTo>
                    <a:pt x="361950" y="152400"/>
                  </a:lnTo>
                  <a:lnTo>
                    <a:pt x="361950" y="19050"/>
                  </a:lnTo>
                  <a:cubicBezTo>
                    <a:pt x="361950" y="8572"/>
                    <a:pt x="353378" y="0"/>
                    <a:pt x="342900" y="0"/>
                  </a:cubicBezTo>
                  <a:lnTo>
                    <a:pt x="133350" y="0"/>
                  </a:lnTo>
                  <a:cubicBezTo>
                    <a:pt x="122873" y="0"/>
                    <a:pt x="114300" y="8572"/>
                    <a:pt x="114300" y="19050"/>
                  </a:cubicBezTo>
                  <a:lnTo>
                    <a:pt x="114300" y="152400"/>
                  </a:lnTo>
                  <a:lnTo>
                    <a:pt x="95250" y="152400"/>
                  </a:lnTo>
                  <a:cubicBezTo>
                    <a:pt x="74295" y="152400"/>
                    <a:pt x="57150" y="169545"/>
                    <a:pt x="57150" y="190500"/>
                  </a:cubicBezTo>
                  <a:lnTo>
                    <a:pt x="57150" y="304800"/>
                  </a:lnTo>
                  <a:lnTo>
                    <a:pt x="0" y="438150"/>
                  </a:lnTo>
                  <a:lnTo>
                    <a:pt x="0" y="514350"/>
                  </a:lnTo>
                  <a:lnTo>
                    <a:pt x="762000" y="514350"/>
                  </a:lnTo>
                  <a:lnTo>
                    <a:pt x="762000" y="438150"/>
                  </a:lnTo>
                  <a:lnTo>
                    <a:pt x="704850" y="304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F4D8B04-C53C-1E7E-4070-4E305C582646}"/>
              </a:ext>
            </a:extLst>
          </p:cNvPr>
          <p:cNvSpPr txBox="1"/>
          <p:nvPr/>
        </p:nvSpPr>
        <p:spPr>
          <a:xfrm flipH="1">
            <a:off x="6795531" y="2437531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20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矩形: 圆角 68">
            <a:extLst>
              <a:ext uri="{FF2B5EF4-FFF2-40B4-BE49-F238E27FC236}">
                <a16:creationId xmlns:a16="http://schemas.microsoft.com/office/drawing/2014/main" id="{433CDDD3-5177-D3BF-A701-C6D0DDCC6F0D}"/>
              </a:ext>
            </a:extLst>
          </p:cNvPr>
          <p:cNvSpPr/>
          <p:nvPr/>
        </p:nvSpPr>
        <p:spPr>
          <a:xfrm>
            <a:off x="1366916" y="3051829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CASIA-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FaceV5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: 圆角 68">
            <a:extLst>
              <a:ext uri="{FF2B5EF4-FFF2-40B4-BE49-F238E27FC236}">
                <a16:creationId xmlns:a16="http://schemas.microsoft.com/office/drawing/2014/main" id="{11BE7049-259A-505E-4DD2-8C7710CF799F}"/>
              </a:ext>
            </a:extLst>
          </p:cNvPr>
          <p:cNvSpPr/>
          <p:nvPr/>
        </p:nvSpPr>
        <p:spPr>
          <a:xfrm>
            <a:off x="1366916" y="3667325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LFW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: 圆角 68">
            <a:extLst>
              <a:ext uri="{FF2B5EF4-FFF2-40B4-BE49-F238E27FC236}">
                <a16:creationId xmlns:a16="http://schemas.microsoft.com/office/drawing/2014/main" id="{04F00AE7-19E2-5496-AC70-29E6D48E95DE}"/>
              </a:ext>
            </a:extLst>
          </p:cNvPr>
          <p:cNvSpPr/>
          <p:nvPr/>
        </p:nvSpPr>
        <p:spPr>
          <a:xfrm>
            <a:off x="1366915" y="4282821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300W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: 圆角 68">
            <a:extLst>
              <a:ext uri="{FF2B5EF4-FFF2-40B4-BE49-F238E27FC236}">
                <a16:creationId xmlns:a16="http://schemas.microsoft.com/office/drawing/2014/main" id="{36CAA4F4-8542-2BBB-DE29-DAE488DA4787}"/>
              </a:ext>
            </a:extLst>
          </p:cNvPr>
          <p:cNvSpPr/>
          <p:nvPr/>
        </p:nvSpPr>
        <p:spPr>
          <a:xfrm>
            <a:off x="1366914" y="4935233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CELEBA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C0338DA-A36B-B6C4-902A-6CA3FDC5EDCE}"/>
              </a:ext>
            </a:extLst>
          </p:cNvPr>
          <p:cNvSpPr/>
          <p:nvPr/>
        </p:nvSpPr>
        <p:spPr>
          <a:xfrm>
            <a:off x="3732505" y="4280549"/>
            <a:ext cx="978408" cy="4846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68">
            <a:extLst>
              <a:ext uri="{FF2B5EF4-FFF2-40B4-BE49-F238E27FC236}">
                <a16:creationId xmlns:a16="http://schemas.microsoft.com/office/drawing/2014/main" id="{69D62372-CB66-F601-61CC-A8F5F49159D7}"/>
              </a:ext>
            </a:extLst>
          </p:cNvPr>
          <p:cNvSpPr/>
          <p:nvPr/>
        </p:nvSpPr>
        <p:spPr>
          <a:xfrm>
            <a:off x="5100669" y="2822420"/>
            <a:ext cx="5251146" cy="2920802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7E7847-F851-BF2F-6F0F-7B2B0481176B}"/>
              </a:ext>
            </a:extLst>
          </p:cNvPr>
          <p:cNvSpPr txBox="1"/>
          <p:nvPr/>
        </p:nvSpPr>
        <p:spPr>
          <a:xfrm>
            <a:off x="5869521" y="3107664"/>
            <a:ext cx="3713441" cy="234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latin typeface="Arial" panose="020B0604020202020204" pitchFamily="34" charset="0"/>
                <a:ea typeface="微软雅黑" panose="020B0503020204020204" pitchFamily="34" charset="-122"/>
              </a:rPr>
              <a:t>300W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整合了多个公开数据集，图像涵盖了不同的姿态、表情、光照条件和遮挡情况。每张图都标注了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68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个人脸关键点。用于人脸关键点检测。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946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ABB8F-2CA2-EF95-15ED-6614C9FF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82E5A17-64E0-2F58-8657-0DB53E1D6F10}"/>
              </a:ext>
            </a:extLst>
          </p:cNvPr>
          <p:cNvSpPr txBox="1"/>
          <p:nvPr/>
        </p:nvSpPr>
        <p:spPr>
          <a:xfrm>
            <a:off x="660400" y="770979"/>
            <a:ext cx="3881377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数据准备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27750317-B6FE-B4C8-61B4-84FF1A54D187}"/>
              </a:ext>
            </a:extLst>
          </p:cNvPr>
          <p:cNvSpPr txBox="1"/>
          <p:nvPr/>
        </p:nvSpPr>
        <p:spPr>
          <a:xfrm>
            <a:off x="1537580" y="1847467"/>
            <a:ext cx="634666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下载公开人脸数据，准备个人数据，进行初步处理</a:t>
            </a:r>
            <a:endParaRPr lang="en-GB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01D60FE6-560C-1D89-4AC2-5402C7438FE0}"/>
              </a:ext>
            </a:extLst>
          </p:cNvPr>
          <p:cNvGrpSpPr/>
          <p:nvPr/>
        </p:nvGrpSpPr>
        <p:grpSpPr>
          <a:xfrm>
            <a:off x="660400" y="1646320"/>
            <a:ext cx="762000" cy="685800"/>
            <a:chOff x="1017176" y="2238764"/>
            <a:chExt cx="762000" cy="685800"/>
          </a:xfrm>
          <a:solidFill>
            <a:schemeClr val="accent5"/>
          </a:solidFill>
        </p:grpSpPr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AEA52E8C-B29B-4216-CF8F-334BA874E48B}"/>
                </a:ext>
              </a:extLst>
            </p:cNvPr>
            <p:cNvSpPr/>
            <p:nvPr/>
          </p:nvSpPr>
          <p:spPr>
            <a:xfrm>
              <a:off x="1017176" y="2791214"/>
              <a:ext cx="762000" cy="133350"/>
            </a:xfrm>
            <a:custGeom>
              <a:avLst/>
              <a:gdLst>
                <a:gd name="connsiteX0" fmla="*/ 381000 w 762000"/>
                <a:gd name="connsiteY0" fmla="*/ 38100 h 133350"/>
                <a:gd name="connsiteX1" fmla="*/ 409575 w 762000"/>
                <a:gd name="connsiteY1" fmla="*/ 66675 h 133350"/>
                <a:gd name="connsiteX2" fmla="*/ 381000 w 762000"/>
                <a:gd name="connsiteY2" fmla="*/ 95250 h 133350"/>
                <a:gd name="connsiteX3" fmla="*/ 352425 w 762000"/>
                <a:gd name="connsiteY3" fmla="*/ 66675 h 133350"/>
                <a:gd name="connsiteX4" fmla="*/ 381000 w 762000"/>
                <a:gd name="connsiteY4" fmla="*/ 38100 h 133350"/>
                <a:gd name="connsiteX5" fmla="*/ 0 w 762000"/>
                <a:gd name="connsiteY5" fmla="*/ 133350 h 133350"/>
                <a:gd name="connsiteX6" fmla="*/ 762000 w 762000"/>
                <a:gd name="connsiteY6" fmla="*/ 133350 h 133350"/>
                <a:gd name="connsiteX7" fmla="*/ 762000 w 762000"/>
                <a:gd name="connsiteY7" fmla="*/ 0 h 133350"/>
                <a:gd name="connsiteX8" fmla="*/ 0 w 762000"/>
                <a:gd name="connsiteY8" fmla="*/ 0 h 133350"/>
                <a:gd name="connsiteX9" fmla="*/ 0 w 762000"/>
                <a:gd name="connsiteY9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33350">
                  <a:moveTo>
                    <a:pt x="381000" y="38100"/>
                  </a:moveTo>
                  <a:cubicBezTo>
                    <a:pt x="397193" y="38100"/>
                    <a:pt x="409575" y="50483"/>
                    <a:pt x="409575" y="66675"/>
                  </a:cubicBezTo>
                  <a:cubicBezTo>
                    <a:pt x="409575" y="82867"/>
                    <a:pt x="397193" y="95250"/>
                    <a:pt x="381000" y="95250"/>
                  </a:cubicBezTo>
                  <a:cubicBezTo>
                    <a:pt x="364808" y="95250"/>
                    <a:pt x="352425" y="82867"/>
                    <a:pt x="352425" y="66675"/>
                  </a:cubicBezTo>
                  <a:cubicBezTo>
                    <a:pt x="352425" y="50483"/>
                    <a:pt x="364808" y="38100"/>
                    <a:pt x="381000" y="38100"/>
                  </a:cubicBezTo>
                  <a:close/>
                  <a:moveTo>
                    <a:pt x="0" y="133350"/>
                  </a:moveTo>
                  <a:lnTo>
                    <a:pt x="762000" y="13335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133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A84A8E3C-19FA-012A-3150-C0CF1415259D}"/>
                </a:ext>
              </a:extLst>
            </p:cNvPr>
            <p:cNvSpPr/>
            <p:nvPr/>
          </p:nvSpPr>
          <p:spPr>
            <a:xfrm>
              <a:off x="1207676" y="24673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73A3BE90-7FE4-2F95-8CD7-D45273FE5CD6}"/>
                </a:ext>
              </a:extLst>
            </p:cNvPr>
            <p:cNvSpPr/>
            <p:nvPr/>
          </p:nvSpPr>
          <p:spPr>
            <a:xfrm>
              <a:off x="1207676" y="23911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75F6CF18-23BB-AECB-E908-D8CBC2F5BF2C}"/>
                </a:ext>
              </a:extLst>
            </p:cNvPr>
            <p:cNvSpPr/>
            <p:nvPr/>
          </p:nvSpPr>
          <p:spPr>
            <a:xfrm>
              <a:off x="1207676" y="23149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7226F1C0-001B-37D4-4B22-F5F80D17C431}"/>
                </a:ext>
              </a:extLst>
            </p:cNvPr>
            <p:cNvSpPr/>
            <p:nvPr/>
          </p:nvSpPr>
          <p:spPr>
            <a:xfrm>
              <a:off x="1017176" y="2238764"/>
              <a:ext cx="762000" cy="514350"/>
            </a:xfrm>
            <a:custGeom>
              <a:avLst/>
              <a:gdLst>
                <a:gd name="connsiteX0" fmla="*/ 647700 w 762000"/>
                <a:gd name="connsiteY0" fmla="*/ 304800 h 514350"/>
                <a:gd name="connsiteX1" fmla="*/ 419100 w 762000"/>
                <a:gd name="connsiteY1" fmla="*/ 304800 h 514350"/>
                <a:gd name="connsiteX2" fmla="*/ 419100 w 762000"/>
                <a:gd name="connsiteY2" fmla="*/ 209550 h 514350"/>
                <a:gd name="connsiteX3" fmla="*/ 647700 w 762000"/>
                <a:gd name="connsiteY3" fmla="*/ 209550 h 514350"/>
                <a:gd name="connsiteX4" fmla="*/ 647700 w 762000"/>
                <a:gd name="connsiteY4" fmla="*/ 304800 h 514350"/>
                <a:gd name="connsiteX5" fmla="*/ 323850 w 762000"/>
                <a:gd name="connsiteY5" fmla="*/ 304800 h 514350"/>
                <a:gd name="connsiteX6" fmla="*/ 152400 w 762000"/>
                <a:gd name="connsiteY6" fmla="*/ 304800 h 514350"/>
                <a:gd name="connsiteX7" fmla="*/ 152400 w 762000"/>
                <a:gd name="connsiteY7" fmla="*/ 38100 h 514350"/>
                <a:gd name="connsiteX8" fmla="*/ 323850 w 762000"/>
                <a:gd name="connsiteY8" fmla="*/ 38100 h 514350"/>
                <a:gd name="connsiteX9" fmla="*/ 323850 w 762000"/>
                <a:gd name="connsiteY9" fmla="*/ 304800 h 514350"/>
                <a:gd name="connsiteX10" fmla="*/ 704850 w 762000"/>
                <a:gd name="connsiteY10" fmla="*/ 304800 h 514350"/>
                <a:gd name="connsiteX11" fmla="*/ 704850 w 762000"/>
                <a:gd name="connsiteY11" fmla="*/ 190500 h 514350"/>
                <a:gd name="connsiteX12" fmla="*/ 666750 w 762000"/>
                <a:gd name="connsiteY12" fmla="*/ 152400 h 514350"/>
                <a:gd name="connsiteX13" fmla="*/ 361950 w 762000"/>
                <a:gd name="connsiteY13" fmla="*/ 152400 h 514350"/>
                <a:gd name="connsiteX14" fmla="*/ 361950 w 762000"/>
                <a:gd name="connsiteY14" fmla="*/ 19050 h 514350"/>
                <a:gd name="connsiteX15" fmla="*/ 342900 w 762000"/>
                <a:gd name="connsiteY15" fmla="*/ 0 h 514350"/>
                <a:gd name="connsiteX16" fmla="*/ 133350 w 762000"/>
                <a:gd name="connsiteY16" fmla="*/ 0 h 514350"/>
                <a:gd name="connsiteX17" fmla="*/ 114300 w 762000"/>
                <a:gd name="connsiteY17" fmla="*/ 19050 h 514350"/>
                <a:gd name="connsiteX18" fmla="*/ 114300 w 762000"/>
                <a:gd name="connsiteY18" fmla="*/ 152400 h 514350"/>
                <a:gd name="connsiteX19" fmla="*/ 95250 w 762000"/>
                <a:gd name="connsiteY19" fmla="*/ 152400 h 514350"/>
                <a:gd name="connsiteX20" fmla="*/ 57150 w 762000"/>
                <a:gd name="connsiteY20" fmla="*/ 190500 h 514350"/>
                <a:gd name="connsiteX21" fmla="*/ 57150 w 762000"/>
                <a:gd name="connsiteY21" fmla="*/ 304800 h 514350"/>
                <a:gd name="connsiteX22" fmla="*/ 0 w 762000"/>
                <a:gd name="connsiteY22" fmla="*/ 438150 h 514350"/>
                <a:gd name="connsiteX23" fmla="*/ 0 w 762000"/>
                <a:gd name="connsiteY23" fmla="*/ 514350 h 514350"/>
                <a:gd name="connsiteX24" fmla="*/ 762000 w 762000"/>
                <a:gd name="connsiteY24" fmla="*/ 514350 h 514350"/>
                <a:gd name="connsiteX25" fmla="*/ 762000 w 762000"/>
                <a:gd name="connsiteY25" fmla="*/ 438150 h 514350"/>
                <a:gd name="connsiteX26" fmla="*/ 704850 w 762000"/>
                <a:gd name="connsiteY26" fmla="*/ 30480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62000" h="514350">
                  <a:moveTo>
                    <a:pt x="647700" y="304800"/>
                  </a:moveTo>
                  <a:lnTo>
                    <a:pt x="419100" y="304800"/>
                  </a:lnTo>
                  <a:lnTo>
                    <a:pt x="419100" y="209550"/>
                  </a:lnTo>
                  <a:lnTo>
                    <a:pt x="647700" y="209550"/>
                  </a:lnTo>
                  <a:lnTo>
                    <a:pt x="647700" y="304800"/>
                  </a:lnTo>
                  <a:close/>
                  <a:moveTo>
                    <a:pt x="323850" y="304800"/>
                  </a:moveTo>
                  <a:lnTo>
                    <a:pt x="152400" y="304800"/>
                  </a:lnTo>
                  <a:lnTo>
                    <a:pt x="152400" y="38100"/>
                  </a:lnTo>
                  <a:lnTo>
                    <a:pt x="323850" y="38100"/>
                  </a:lnTo>
                  <a:lnTo>
                    <a:pt x="323850" y="304800"/>
                  </a:lnTo>
                  <a:close/>
                  <a:moveTo>
                    <a:pt x="704850" y="304800"/>
                  </a:moveTo>
                  <a:lnTo>
                    <a:pt x="704850" y="190500"/>
                  </a:lnTo>
                  <a:cubicBezTo>
                    <a:pt x="704850" y="169545"/>
                    <a:pt x="687705" y="152400"/>
                    <a:pt x="666750" y="152400"/>
                  </a:cubicBezTo>
                  <a:lnTo>
                    <a:pt x="361950" y="152400"/>
                  </a:lnTo>
                  <a:lnTo>
                    <a:pt x="361950" y="19050"/>
                  </a:lnTo>
                  <a:cubicBezTo>
                    <a:pt x="361950" y="8572"/>
                    <a:pt x="353378" y="0"/>
                    <a:pt x="342900" y="0"/>
                  </a:cubicBezTo>
                  <a:lnTo>
                    <a:pt x="133350" y="0"/>
                  </a:lnTo>
                  <a:cubicBezTo>
                    <a:pt x="122873" y="0"/>
                    <a:pt x="114300" y="8572"/>
                    <a:pt x="114300" y="19050"/>
                  </a:cubicBezTo>
                  <a:lnTo>
                    <a:pt x="114300" y="152400"/>
                  </a:lnTo>
                  <a:lnTo>
                    <a:pt x="95250" y="152400"/>
                  </a:lnTo>
                  <a:cubicBezTo>
                    <a:pt x="74295" y="152400"/>
                    <a:pt x="57150" y="169545"/>
                    <a:pt x="57150" y="190500"/>
                  </a:cubicBezTo>
                  <a:lnTo>
                    <a:pt x="57150" y="304800"/>
                  </a:lnTo>
                  <a:lnTo>
                    <a:pt x="0" y="438150"/>
                  </a:lnTo>
                  <a:lnTo>
                    <a:pt x="0" y="514350"/>
                  </a:lnTo>
                  <a:lnTo>
                    <a:pt x="762000" y="514350"/>
                  </a:lnTo>
                  <a:lnTo>
                    <a:pt x="762000" y="438150"/>
                  </a:lnTo>
                  <a:lnTo>
                    <a:pt x="704850" y="304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2CDAF9D-3747-265D-3A80-1E56A8B2656F}"/>
              </a:ext>
            </a:extLst>
          </p:cNvPr>
          <p:cNvSpPr txBox="1"/>
          <p:nvPr/>
        </p:nvSpPr>
        <p:spPr>
          <a:xfrm flipH="1">
            <a:off x="6795531" y="2437531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20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矩形: 圆角 68">
            <a:extLst>
              <a:ext uri="{FF2B5EF4-FFF2-40B4-BE49-F238E27FC236}">
                <a16:creationId xmlns:a16="http://schemas.microsoft.com/office/drawing/2014/main" id="{D0864CE0-E3E8-6A36-820E-9B3E42DFE988}"/>
              </a:ext>
            </a:extLst>
          </p:cNvPr>
          <p:cNvSpPr/>
          <p:nvPr/>
        </p:nvSpPr>
        <p:spPr>
          <a:xfrm>
            <a:off x="1366916" y="3051829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CASIA-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FaceV5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: 圆角 68">
            <a:extLst>
              <a:ext uri="{FF2B5EF4-FFF2-40B4-BE49-F238E27FC236}">
                <a16:creationId xmlns:a16="http://schemas.microsoft.com/office/drawing/2014/main" id="{DF5F709F-BC74-2CB6-7BE4-FDC11BE7158D}"/>
              </a:ext>
            </a:extLst>
          </p:cNvPr>
          <p:cNvSpPr/>
          <p:nvPr/>
        </p:nvSpPr>
        <p:spPr>
          <a:xfrm>
            <a:off x="1366916" y="3667325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LFW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: 圆角 68">
            <a:extLst>
              <a:ext uri="{FF2B5EF4-FFF2-40B4-BE49-F238E27FC236}">
                <a16:creationId xmlns:a16="http://schemas.microsoft.com/office/drawing/2014/main" id="{DD90996C-42BC-CC86-F730-B12A4D546780}"/>
              </a:ext>
            </a:extLst>
          </p:cNvPr>
          <p:cNvSpPr/>
          <p:nvPr/>
        </p:nvSpPr>
        <p:spPr>
          <a:xfrm>
            <a:off x="1366915" y="4282821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300W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: 圆角 68">
            <a:extLst>
              <a:ext uri="{FF2B5EF4-FFF2-40B4-BE49-F238E27FC236}">
                <a16:creationId xmlns:a16="http://schemas.microsoft.com/office/drawing/2014/main" id="{334613B3-BC4B-8A11-F5C3-A80016548AF5}"/>
              </a:ext>
            </a:extLst>
          </p:cNvPr>
          <p:cNvSpPr/>
          <p:nvPr/>
        </p:nvSpPr>
        <p:spPr>
          <a:xfrm>
            <a:off x="1366914" y="4935233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CELEBA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D5F9732C-3A55-3DC3-5B80-C437122A67F7}"/>
              </a:ext>
            </a:extLst>
          </p:cNvPr>
          <p:cNvSpPr/>
          <p:nvPr/>
        </p:nvSpPr>
        <p:spPr>
          <a:xfrm>
            <a:off x="3732505" y="4930689"/>
            <a:ext cx="978408" cy="4846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68">
            <a:extLst>
              <a:ext uri="{FF2B5EF4-FFF2-40B4-BE49-F238E27FC236}">
                <a16:creationId xmlns:a16="http://schemas.microsoft.com/office/drawing/2014/main" id="{E5B87BC9-227B-FAAE-01B7-3A95D69F0200}"/>
              </a:ext>
            </a:extLst>
          </p:cNvPr>
          <p:cNvSpPr/>
          <p:nvPr/>
        </p:nvSpPr>
        <p:spPr>
          <a:xfrm>
            <a:off x="5100669" y="2822420"/>
            <a:ext cx="5251146" cy="2920802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3BC5F1-C2D7-6983-6A56-91D1C4DEBF75}"/>
              </a:ext>
            </a:extLst>
          </p:cNvPr>
          <p:cNvSpPr txBox="1"/>
          <p:nvPr/>
        </p:nvSpPr>
        <p:spPr>
          <a:xfrm>
            <a:off x="5869521" y="2991762"/>
            <a:ext cx="3713441" cy="258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CelebA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数据集广泛用于人脸属性检测、人脸生成等任务，是人脸属性检测领域常用的训练和验证数据集之一。每张图像都标注了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40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种属性（如性别、年龄、是否微笑等）</a:t>
            </a:r>
          </a:p>
        </p:txBody>
      </p:sp>
    </p:spTree>
    <p:extLst>
      <p:ext uri="{BB962C8B-B14F-4D97-AF65-F5344CB8AC3E}">
        <p14:creationId xmlns:p14="http://schemas.microsoft.com/office/powerpoint/2010/main" val="2248188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ECCC-7408-F66E-718C-F89C2429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1AB3613-76B2-5D67-2A6F-97B6297D02A4}"/>
              </a:ext>
            </a:extLst>
          </p:cNvPr>
          <p:cNvSpPr txBox="1"/>
          <p:nvPr/>
        </p:nvSpPr>
        <p:spPr>
          <a:xfrm>
            <a:off x="660400" y="770979"/>
            <a:ext cx="3881377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数据准备</a:t>
            </a:r>
            <a:endParaRPr lang="en-GB" sz="40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6AE34E93-F06F-ADCE-B39F-2816D1C6DE71}"/>
              </a:ext>
            </a:extLst>
          </p:cNvPr>
          <p:cNvSpPr txBox="1"/>
          <p:nvPr/>
        </p:nvSpPr>
        <p:spPr>
          <a:xfrm>
            <a:off x="1537580" y="1847467"/>
            <a:ext cx="634666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下载公开人脸数据，准备个人数据，进行初步处理</a:t>
            </a:r>
            <a:endParaRPr lang="en-GB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C1EBD54E-EB9D-0DCB-1F46-AB8E16129BA5}"/>
              </a:ext>
            </a:extLst>
          </p:cNvPr>
          <p:cNvGrpSpPr/>
          <p:nvPr/>
        </p:nvGrpSpPr>
        <p:grpSpPr>
          <a:xfrm>
            <a:off x="660400" y="1646320"/>
            <a:ext cx="762000" cy="685800"/>
            <a:chOff x="1017176" y="2238764"/>
            <a:chExt cx="762000" cy="685800"/>
          </a:xfrm>
          <a:solidFill>
            <a:schemeClr val="accent5"/>
          </a:solidFill>
        </p:grpSpPr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922F5B81-1D30-3AEB-F614-BE3CCE9944BE}"/>
                </a:ext>
              </a:extLst>
            </p:cNvPr>
            <p:cNvSpPr/>
            <p:nvPr/>
          </p:nvSpPr>
          <p:spPr>
            <a:xfrm>
              <a:off x="1017176" y="2791214"/>
              <a:ext cx="762000" cy="133350"/>
            </a:xfrm>
            <a:custGeom>
              <a:avLst/>
              <a:gdLst>
                <a:gd name="connsiteX0" fmla="*/ 381000 w 762000"/>
                <a:gd name="connsiteY0" fmla="*/ 38100 h 133350"/>
                <a:gd name="connsiteX1" fmla="*/ 409575 w 762000"/>
                <a:gd name="connsiteY1" fmla="*/ 66675 h 133350"/>
                <a:gd name="connsiteX2" fmla="*/ 381000 w 762000"/>
                <a:gd name="connsiteY2" fmla="*/ 95250 h 133350"/>
                <a:gd name="connsiteX3" fmla="*/ 352425 w 762000"/>
                <a:gd name="connsiteY3" fmla="*/ 66675 h 133350"/>
                <a:gd name="connsiteX4" fmla="*/ 381000 w 762000"/>
                <a:gd name="connsiteY4" fmla="*/ 38100 h 133350"/>
                <a:gd name="connsiteX5" fmla="*/ 0 w 762000"/>
                <a:gd name="connsiteY5" fmla="*/ 133350 h 133350"/>
                <a:gd name="connsiteX6" fmla="*/ 762000 w 762000"/>
                <a:gd name="connsiteY6" fmla="*/ 133350 h 133350"/>
                <a:gd name="connsiteX7" fmla="*/ 762000 w 762000"/>
                <a:gd name="connsiteY7" fmla="*/ 0 h 133350"/>
                <a:gd name="connsiteX8" fmla="*/ 0 w 762000"/>
                <a:gd name="connsiteY8" fmla="*/ 0 h 133350"/>
                <a:gd name="connsiteX9" fmla="*/ 0 w 762000"/>
                <a:gd name="connsiteY9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33350">
                  <a:moveTo>
                    <a:pt x="381000" y="38100"/>
                  </a:moveTo>
                  <a:cubicBezTo>
                    <a:pt x="397193" y="38100"/>
                    <a:pt x="409575" y="50483"/>
                    <a:pt x="409575" y="66675"/>
                  </a:cubicBezTo>
                  <a:cubicBezTo>
                    <a:pt x="409575" y="82867"/>
                    <a:pt x="397193" y="95250"/>
                    <a:pt x="381000" y="95250"/>
                  </a:cubicBezTo>
                  <a:cubicBezTo>
                    <a:pt x="364808" y="95250"/>
                    <a:pt x="352425" y="82867"/>
                    <a:pt x="352425" y="66675"/>
                  </a:cubicBezTo>
                  <a:cubicBezTo>
                    <a:pt x="352425" y="50483"/>
                    <a:pt x="364808" y="38100"/>
                    <a:pt x="381000" y="38100"/>
                  </a:cubicBezTo>
                  <a:close/>
                  <a:moveTo>
                    <a:pt x="0" y="133350"/>
                  </a:moveTo>
                  <a:lnTo>
                    <a:pt x="762000" y="13335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133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DCBCCC06-68E7-A5AB-3D38-5B116DC0BF85}"/>
                </a:ext>
              </a:extLst>
            </p:cNvPr>
            <p:cNvSpPr/>
            <p:nvPr/>
          </p:nvSpPr>
          <p:spPr>
            <a:xfrm>
              <a:off x="1207676" y="24673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EB0DCCF9-BBFE-0E01-512C-936A098CB6C8}"/>
                </a:ext>
              </a:extLst>
            </p:cNvPr>
            <p:cNvSpPr/>
            <p:nvPr/>
          </p:nvSpPr>
          <p:spPr>
            <a:xfrm>
              <a:off x="1207676" y="23911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42667F89-9F5E-CDE0-E812-F2496723B3F7}"/>
                </a:ext>
              </a:extLst>
            </p:cNvPr>
            <p:cNvSpPr/>
            <p:nvPr/>
          </p:nvSpPr>
          <p:spPr>
            <a:xfrm>
              <a:off x="1207676" y="2314964"/>
              <a:ext cx="95250" cy="38100"/>
            </a:xfrm>
            <a:custGeom>
              <a:avLst/>
              <a:gdLst>
                <a:gd name="connsiteX0" fmla="*/ 0 w 95250"/>
                <a:gd name="connsiteY0" fmla="*/ 0 h 38100"/>
                <a:gd name="connsiteX1" fmla="*/ 95250 w 95250"/>
                <a:gd name="connsiteY1" fmla="*/ 0 h 38100"/>
                <a:gd name="connsiteX2" fmla="*/ 95250 w 95250"/>
                <a:gd name="connsiteY2" fmla="*/ 38100 h 38100"/>
                <a:gd name="connsiteX3" fmla="*/ 0 w 952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0" y="0"/>
                  </a:moveTo>
                  <a:lnTo>
                    <a:pt x="95250" y="0"/>
                  </a:lnTo>
                  <a:lnTo>
                    <a:pt x="952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35B0BFF9-EE93-EC4F-9D84-7776DFA7DD5B}"/>
                </a:ext>
              </a:extLst>
            </p:cNvPr>
            <p:cNvSpPr/>
            <p:nvPr/>
          </p:nvSpPr>
          <p:spPr>
            <a:xfrm>
              <a:off x="1017176" y="2238764"/>
              <a:ext cx="762000" cy="514350"/>
            </a:xfrm>
            <a:custGeom>
              <a:avLst/>
              <a:gdLst>
                <a:gd name="connsiteX0" fmla="*/ 647700 w 762000"/>
                <a:gd name="connsiteY0" fmla="*/ 304800 h 514350"/>
                <a:gd name="connsiteX1" fmla="*/ 419100 w 762000"/>
                <a:gd name="connsiteY1" fmla="*/ 304800 h 514350"/>
                <a:gd name="connsiteX2" fmla="*/ 419100 w 762000"/>
                <a:gd name="connsiteY2" fmla="*/ 209550 h 514350"/>
                <a:gd name="connsiteX3" fmla="*/ 647700 w 762000"/>
                <a:gd name="connsiteY3" fmla="*/ 209550 h 514350"/>
                <a:gd name="connsiteX4" fmla="*/ 647700 w 762000"/>
                <a:gd name="connsiteY4" fmla="*/ 304800 h 514350"/>
                <a:gd name="connsiteX5" fmla="*/ 323850 w 762000"/>
                <a:gd name="connsiteY5" fmla="*/ 304800 h 514350"/>
                <a:gd name="connsiteX6" fmla="*/ 152400 w 762000"/>
                <a:gd name="connsiteY6" fmla="*/ 304800 h 514350"/>
                <a:gd name="connsiteX7" fmla="*/ 152400 w 762000"/>
                <a:gd name="connsiteY7" fmla="*/ 38100 h 514350"/>
                <a:gd name="connsiteX8" fmla="*/ 323850 w 762000"/>
                <a:gd name="connsiteY8" fmla="*/ 38100 h 514350"/>
                <a:gd name="connsiteX9" fmla="*/ 323850 w 762000"/>
                <a:gd name="connsiteY9" fmla="*/ 304800 h 514350"/>
                <a:gd name="connsiteX10" fmla="*/ 704850 w 762000"/>
                <a:gd name="connsiteY10" fmla="*/ 304800 h 514350"/>
                <a:gd name="connsiteX11" fmla="*/ 704850 w 762000"/>
                <a:gd name="connsiteY11" fmla="*/ 190500 h 514350"/>
                <a:gd name="connsiteX12" fmla="*/ 666750 w 762000"/>
                <a:gd name="connsiteY12" fmla="*/ 152400 h 514350"/>
                <a:gd name="connsiteX13" fmla="*/ 361950 w 762000"/>
                <a:gd name="connsiteY13" fmla="*/ 152400 h 514350"/>
                <a:gd name="connsiteX14" fmla="*/ 361950 w 762000"/>
                <a:gd name="connsiteY14" fmla="*/ 19050 h 514350"/>
                <a:gd name="connsiteX15" fmla="*/ 342900 w 762000"/>
                <a:gd name="connsiteY15" fmla="*/ 0 h 514350"/>
                <a:gd name="connsiteX16" fmla="*/ 133350 w 762000"/>
                <a:gd name="connsiteY16" fmla="*/ 0 h 514350"/>
                <a:gd name="connsiteX17" fmla="*/ 114300 w 762000"/>
                <a:gd name="connsiteY17" fmla="*/ 19050 h 514350"/>
                <a:gd name="connsiteX18" fmla="*/ 114300 w 762000"/>
                <a:gd name="connsiteY18" fmla="*/ 152400 h 514350"/>
                <a:gd name="connsiteX19" fmla="*/ 95250 w 762000"/>
                <a:gd name="connsiteY19" fmla="*/ 152400 h 514350"/>
                <a:gd name="connsiteX20" fmla="*/ 57150 w 762000"/>
                <a:gd name="connsiteY20" fmla="*/ 190500 h 514350"/>
                <a:gd name="connsiteX21" fmla="*/ 57150 w 762000"/>
                <a:gd name="connsiteY21" fmla="*/ 304800 h 514350"/>
                <a:gd name="connsiteX22" fmla="*/ 0 w 762000"/>
                <a:gd name="connsiteY22" fmla="*/ 438150 h 514350"/>
                <a:gd name="connsiteX23" fmla="*/ 0 w 762000"/>
                <a:gd name="connsiteY23" fmla="*/ 514350 h 514350"/>
                <a:gd name="connsiteX24" fmla="*/ 762000 w 762000"/>
                <a:gd name="connsiteY24" fmla="*/ 514350 h 514350"/>
                <a:gd name="connsiteX25" fmla="*/ 762000 w 762000"/>
                <a:gd name="connsiteY25" fmla="*/ 438150 h 514350"/>
                <a:gd name="connsiteX26" fmla="*/ 704850 w 762000"/>
                <a:gd name="connsiteY26" fmla="*/ 30480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62000" h="514350">
                  <a:moveTo>
                    <a:pt x="647700" y="304800"/>
                  </a:moveTo>
                  <a:lnTo>
                    <a:pt x="419100" y="304800"/>
                  </a:lnTo>
                  <a:lnTo>
                    <a:pt x="419100" y="209550"/>
                  </a:lnTo>
                  <a:lnTo>
                    <a:pt x="647700" y="209550"/>
                  </a:lnTo>
                  <a:lnTo>
                    <a:pt x="647700" y="304800"/>
                  </a:lnTo>
                  <a:close/>
                  <a:moveTo>
                    <a:pt x="323850" y="304800"/>
                  </a:moveTo>
                  <a:lnTo>
                    <a:pt x="152400" y="304800"/>
                  </a:lnTo>
                  <a:lnTo>
                    <a:pt x="152400" y="38100"/>
                  </a:lnTo>
                  <a:lnTo>
                    <a:pt x="323850" y="38100"/>
                  </a:lnTo>
                  <a:lnTo>
                    <a:pt x="323850" y="304800"/>
                  </a:lnTo>
                  <a:close/>
                  <a:moveTo>
                    <a:pt x="704850" y="304800"/>
                  </a:moveTo>
                  <a:lnTo>
                    <a:pt x="704850" y="190500"/>
                  </a:lnTo>
                  <a:cubicBezTo>
                    <a:pt x="704850" y="169545"/>
                    <a:pt x="687705" y="152400"/>
                    <a:pt x="666750" y="152400"/>
                  </a:cubicBezTo>
                  <a:lnTo>
                    <a:pt x="361950" y="152400"/>
                  </a:lnTo>
                  <a:lnTo>
                    <a:pt x="361950" y="19050"/>
                  </a:lnTo>
                  <a:cubicBezTo>
                    <a:pt x="361950" y="8572"/>
                    <a:pt x="353378" y="0"/>
                    <a:pt x="342900" y="0"/>
                  </a:cubicBezTo>
                  <a:lnTo>
                    <a:pt x="133350" y="0"/>
                  </a:lnTo>
                  <a:cubicBezTo>
                    <a:pt x="122873" y="0"/>
                    <a:pt x="114300" y="8572"/>
                    <a:pt x="114300" y="19050"/>
                  </a:cubicBezTo>
                  <a:lnTo>
                    <a:pt x="114300" y="152400"/>
                  </a:lnTo>
                  <a:lnTo>
                    <a:pt x="95250" y="152400"/>
                  </a:lnTo>
                  <a:cubicBezTo>
                    <a:pt x="74295" y="152400"/>
                    <a:pt x="57150" y="169545"/>
                    <a:pt x="57150" y="190500"/>
                  </a:cubicBezTo>
                  <a:lnTo>
                    <a:pt x="57150" y="304800"/>
                  </a:lnTo>
                  <a:lnTo>
                    <a:pt x="0" y="438150"/>
                  </a:lnTo>
                  <a:lnTo>
                    <a:pt x="0" y="514350"/>
                  </a:lnTo>
                  <a:lnTo>
                    <a:pt x="762000" y="514350"/>
                  </a:lnTo>
                  <a:lnTo>
                    <a:pt x="762000" y="438150"/>
                  </a:lnTo>
                  <a:lnTo>
                    <a:pt x="704850" y="304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6DE7EADA-70CB-9384-6287-277DDA05DCC4}"/>
              </a:ext>
            </a:extLst>
          </p:cNvPr>
          <p:cNvSpPr txBox="1"/>
          <p:nvPr/>
        </p:nvSpPr>
        <p:spPr>
          <a:xfrm>
            <a:off x="6818354" y="2981134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DESIGNER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C6E38C-D3AB-8CAE-B00D-9B2AE0D1397D}"/>
              </a:ext>
            </a:extLst>
          </p:cNvPr>
          <p:cNvSpPr txBox="1"/>
          <p:nvPr/>
        </p:nvSpPr>
        <p:spPr>
          <a:xfrm flipH="1">
            <a:off x="6795531" y="2437531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20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A8FA5FAC-F5E0-669B-41E4-066CA37A8D5C}"/>
              </a:ext>
            </a:extLst>
          </p:cNvPr>
          <p:cNvSpPr/>
          <p:nvPr/>
        </p:nvSpPr>
        <p:spPr>
          <a:xfrm>
            <a:off x="7525959" y="2679912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14B79D7D-0029-C278-182E-9C9DB9ED89F6}"/>
              </a:ext>
            </a:extLst>
          </p:cNvPr>
          <p:cNvSpPr/>
          <p:nvPr/>
        </p:nvSpPr>
        <p:spPr>
          <a:xfrm>
            <a:off x="7483566" y="2739196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B5B604E-4AED-B900-BFC9-1E52DBEF7DC2}"/>
              </a:ext>
            </a:extLst>
          </p:cNvPr>
          <p:cNvSpPr/>
          <p:nvPr/>
        </p:nvSpPr>
        <p:spPr>
          <a:xfrm>
            <a:off x="7713906" y="2679912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5A4C4392-9046-960A-E97A-6B22A89FBCCA}"/>
              </a:ext>
            </a:extLst>
          </p:cNvPr>
          <p:cNvSpPr/>
          <p:nvPr/>
        </p:nvSpPr>
        <p:spPr>
          <a:xfrm>
            <a:off x="7671513" y="2739196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04FE3F5-9FC7-058F-707A-C7DA77B6778F}"/>
              </a:ext>
            </a:extLst>
          </p:cNvPr>
          <p:cNvSpPr txBox="1"/>
          <p:nvPr/>
        </p:nvSpPr>
        <p:spPr>
          <a:xfrm>
            <a:off x="10404405" y="2981134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INVESTOR</a:t>
            </a: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7F3DDACE-EC01-2F8F-B7FD-51DA055EDFB1}"/>
              </a:ext>
            </a:extLst>
          </p:cNvPr>
          <p:cNvSpPr/>
          <p:nvPr/>
        </p:nvSpPr>
        <p:spPr>
          <a:xfrm>
            <a:off x="11257564" y="2739196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305033C-35E9-9133-185A-DAED5CAD5EBB}"/>
              </a:ext>
            </a:extLst>
          </p:cNvPr>
          <p:cNvSpPr/>
          <p:nvPr/>
        </p:nvSpPr>
        <p:spPr>
          <a:xfrm>
            <a:off x="6754146" y="2538810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30A99646-2D31-409E-4CC9-EA2914BC37BE}"/>
              </a:ext>
            </a:extLst>
          </p:cNvPr>
          <p:cNvSpPr/>
          <p:nvPr/>
        </p:nvSpPr>
        <p:spPr>
          <a:xfrm flipH="1" flipV="1">
            <a:off x="7884246" y="3146217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7CE82113-6066-B217-F9B0-1CC3DC3329D4}"/>
              </a:ext>
            </a:extLst>
          </p:cNvPr>
          <p:cNvSpPr/>
          <p:nvPr/>
        </p:nvSpPr>
        <p:spPr>
          <a:xfrm flipH="1" flipV="1">
            <a:off x="11483549" y="3136939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8CB986E2-FD1F-488B-7825-1527B9166F07}"/>
              </a:ext>
            </a:extLst>
          </p:cNvPr>
          <p:cNvSpPr txBox="1"/>
          <p:nvPr/>
        </p:nvSpPr>
        <p:spPr>
          <a:xfrm>
            <a:off x="6818354" y="4243147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DESIGNER</a:t>
            </a:r>
          </a:p>
        </p:txBody>
      </p:sp>
      <p:sp>
        <p:nvSpPr>
          <p:cNvPr id="224" name="任意多边形: 形状 223">
            <a:extLst>
              <a:ext uri="{FF2B5EF4-FFF2-40B4-BE49-F238E27FC236}">
                <a16:creationId xmlns:a16="http://schemas.microsoft.com/office/drawing/2014/main" id="{44EB8D02-0F14-1CCA-85B0-FA937308B1DB}"/>
              </a:ext>
            </a:extLst>
          </p:cNvPr>
          <p:cNvSpPr/>
          <p:nvPr/>
        </p:nvSpPr>
        <p:spPr>
          <a:xfrm>
            <a:off x="7525959" y="3941925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90719270-E8DC-6F34-3921-A34879E897C9}"/>
              </a:ext>
            </a:extLst>
          </p:cNvPr>
          <p:cNvSpPr/>
          <p:nvPr/>
        </p:nvSpPr>
        <p:spPr>
          <a:xfrm>
            <a:off x="7483566" y="4001209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15672734-1F04-5BD4-2C70-7A84A4249951}"/>
              </a:ext>
            </a:extLst>
          </p:cNvPr>
          <p:cNvSpPr/>
          <p:nvPr/>
        </p:nvSpPr>
        <p:spPr>
          <a:xfrm>
            <a:off x="7713906" y="3941925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16" name="任意多边形: 形状 215">
            <a:extLst>
              <a:ext uri="{FF2B5EF4-FFF2-40B4-BE49-F238E27FC236}">
                <a16:creationId xmlns:a16="http://schemas.microsoft.com/office/drawing/2014/main" id="{F37A507B-BDC9-9C04-4B1B-E7E3CC0ECC16}"/>
              </a:ext>
            </a:extLst>
          </p:cNvPr>
          <p:cNvSpPr/>
          <p:nvPr/>
        </p:nvSpPr>
        <p:spPr>
          <a:xfrm>
            <a:off x="7671513" y="4001209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364A876A-5CB1-18E3-69A8-CC2A6C31ACD3}"/>
              </a:ext>
            </a:extLst>
          </p:cNvPr>
          <p:cNvSpPr txBox="1"/>
          <p:nvPr/>
        </p:nvSpPr>
        <p:spPr>
          <a:xfrm>
            <a:off x="10404405" y="4243147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INVESTOR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630D9A1E-8C30-F269-8CB8-80E2D60F4B16}"/>
              </a:ext>
            </a:extLst>
          </p:cNvPr>
          <p:cNvSpPr txBox="1"/>
          <p:nvPr/>
        </p:nvSpPr>
        <p:spPr>
          <a:xfrm flipH="1">
            <a:off x="10381582" y="3699544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3" name="任意多边形: 形状 212">
            <a:extLst>
              <a:ext uri="{FF2B5EF4-FFF2-40B4-BE49-F238E27FC236}">
                <a16:creationId xmlns:a16="http://schemas.microsoft.com/office/drawing/2014/main" id="{13CE745C-7577-A712-C902-63F51F36CF87}"/>
              </a:ext>
            </a:extLst>
          </p:cNvPr>
          <p:cNvSpPr/>
          <p:nvPr/>
        </p:nvSpPr>
        <p:spPr>
          <a:xfrm>
            <a:off x="11112010" y="3941925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14" name="任意多边形: 形状 213">
            <a:extLst>
              <a:ext uri="{FF2B5EF4-FFF2-40B4-BE49-F238E27FC236}">
                <a16:creationId xmlns:a16="http://schemas.microsoft.com/office/drawing/2014/main" id="{0F025926-6F53-C508-638A-3BF8624B0A72}"/>
              </a:ext>
            </a:extLst>
          </p:cNvPr>
          <p:cNvSpPr/>
          <p:nvPr/>
        </p:nvSpPr>
        <p:spPr>
          <a:xfrm>
            <a:off x="11069617" y="4001209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05" name="任意多边形: 形状 204">
            <a:extLst>
              <a:ext uri="{FF2B5EF4-FFF2-40B4-BE49-F238E27FC236}">
                <a16:creationId xmlns:a16="http://schemas.microsoft.com/office/drawing/2014/main" id="{684ECB7A-AAAD-7088-359E-76D12D84F985}"/>
              </a:ext>
            </a:extLst>
          </p:cNvPr>
          <p:cNvSpPr/>
          <p:nvPr/>
        </p:nvSpPr>
        <p:spPr>
          <a:xfrm>
            <a:off x="11299957" y="3941925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12" name="任意多边形: 形状 211">
            <a:extLst>
              <a:ext uri="{FF2B5EF4-FFF2-40B4-BE49-F238E27FC236}">
                <a16:creationId xmlns:a16="http://schemas.microsoft.com/office/drawing/2014/main" id="{F10DB595-4A48-C737-917C-7DB3493E21C4}"/>
              </a:ext>
            </a:extLst>
          </p:cNvPr>
          <p:cNvSpPr/>
          <p:nvPr/>
        </p:nvSpPr>
        <p:spPr>
          <a:xfrm>
            <a:off x="11257564" y="4001209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9F9990D4-E287-4143-CE17-8AD0FC607148}"/>
              </a:ext>
            </a:extLst>
          </p:cNvPr>
          <p:cNvSpPr txBox="1"/>
          <p:nvPr/>
        </p:nvSpPr>
        <p:spPr>
          <a:xfrm>
            <a:off x="8611379" y="4243147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MANAGER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3D11C404-88C9-4747-F8FD-D510FB813F61}"/>
              </a:ext>
            </a:extLst>
          </p:cNvPr>
          <p:cNvSpPr txBox="1"/>
          <p:nvPr/>
        </p:nvSpPr>
        <p:spPr>
          <a:xfrm flipH="1">
            <a:off x="8588556" y="3699544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2D72568F-5AFF-31CD-FDC5-582AB2856BB3}"/>
              </a:ext>
            </a:extLst>
          </p:cNvPr>
          <p:cNvSpPr/>
          <p:nvPr/>
        </p:nvSpPr>
        <p:spPr>
          <a:xfrm>
            <a:off x="9318984" y="3941925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04" name="任意多边形: 形状 203">
            <a:extLst>
              <a:ext uri="{FF2B5EF4-FFF2-40B4-BE49-F238E27FC236}">
                <a16:creationId xmlns:a16="http://schemas.microsoft.com/office/drawing/2014/main" id="{79AB5338-2415-E0A7-B8F2-352AA0298A5C}"/>
              </a:ext>
            </a:extLst>
          </p:cNvPr>
          <p:cNvSpPr/>
          <p:nvPr/>
        </p:nvSpPr>
        <p:spPr>
          <a:xfrm>
            <a:off x="9276591" y="4001209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F300EF76-D339-953C-EB83-D99786E783A4}"/>
              </a:ext>
            </a:extLst>
          </p:cNvPr>
          <p:cNvSpPr/>
          <p:nvPr/>
        </p:nvSpPr>
        <p:spPr>
          <a:xfrm>
            <a:off x="9506931" y="3941925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F7E306D1-407F-D027-E304-74A489AC2838}"/>
              </a:ext>
            </a:extLst>
          </p:cNvPr>
          <p:cNvSpPr/>
          <p:nvPr/>
        </p:nvSpPr>
        <p:spPr>
          <a:xfrm>
            <a:off x="9464538" y="4001209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97F0E22B-468D-9E1C-4361-2E6FD46573B0}"/>
              </a:ext>
            </a:extLst>
          </p:cNvPr>
          <p:cNvSpPr/>
          <p:nvPr/>
        </p:nvSpPr>
        <p:spPr>
          <a:xfrm flipH="1" flipV="1">
            <a:off x="7884246" y="4408230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AD9DDA83-CC53-BEA5-939C-E2918E673E27}"/>
              </a:ext>
            </a:extLst>
          </p:cNvPr>
          <p:cNvSpPr/>
          <p:nvPr/>
        </p:nvSpPr>
        <p:spPr>
          <a:xfrm>
            <a:off x="8546139" y="3806927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0E981CEB-FDAF-9021-D7B9-6BBF74DFEE73}"/>
              </a:ext>
            </a:extLst>
          </p:cNvPr>
          <p:cNvSpPr/>
          <p:nvPr/>
        </p:nvSpPr>
        <p:spPr>
          <a:xfrm flipH="1" flipV="1">
            <a:off x="9676239" y="4414334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4" name="任意多边形: 形状 143">
            <a:extLst>
              <a:ext uri="{FF2B5EF4-FFF2-40B4-BE49-F238E27FC236}">
                <a16:creationId xmlns:a16="http://schemas.microsoft.com/office/drawing/2014/main" id="{F15811D0-568C-BAEA-AC12-069657B7BC06}"/>
              </a:ext>
            </a:extLst>
          </p:cNvPr>
          <p:cNvSpPr/>
          <p:nvPr/>
        </p:nvSpPr>
        <p:spPr>
          <a:xfrm>
            <a:off x="10353449" y="3791545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5" name="任意多边形: 形状 144">
            <a:extLst>
              <a:ext uri="{FF2B5EF4-FFF2-40B4-BE49-F238E27FC236}">
                <a16:creationId xmlns:a16="http://schemas.microsoft.com/office/drawing/2014/main" id="{2AE3FB1B-6600-B148-A277-00C58620A30E}"/>
              </a:ext>
            </a:extLst>
          </p:cNvPr>
          <p:cNvSpPr/>
          <p:nvPr/>
        </p:nvSpPr>
        <p:spPr>
          <a:xfrm flipH="1" flipV="1">
            <a:off x="11483549" y="4398952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BD522B79-DD03-AC45-4263-56EB005FE8CB}"/>
              </a:ext>
            </a:extLst>
          </p:cNvPr>
          <p:cNvSpPr txBox="1"/>
          <p:nvPr/>
        </p:nvSpPr>
        <p:spPr>
          <a:xfrm>
            <a:off x="6818354" y="5505161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DESIGNER</a:t>
            </a:r>
          </a:p>
        </p:txBody>
      </p:sp>
      <p:sp>
        <p:nvSpPr>
          <p:cNvPr id="282" name="任意多边形: 形状 281">
            <a:extLst>
              <a:ext uri="{FF2B5EF4-FFF2-40B4-BE49-F238E27FC236}">
                <a16:creationId xmlns:a16="http://schemas.microsoft.com/office/drawing/2014/main" id="{04CB61AA-E885-2341-D113-AEA9523D7ED7}"/>
              </a:ext>
            </a:extLst>
          </p:cNvPr>
          <p:cNvSpPr/>
          <p:nvPr/>
        </p:nvSpPr>
        <p:spPr>
          <a:xfrm>
            <a:off x="7525959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83" name="任意多边形: 形状 282">
            <a:extLst>
              <a:ext uri="{FF2B5EF4-FFF2-40B4-BE49-F238E27FC236}">
                <a16:creationId xmlns:a16="http://schemas.microsoft.com/office/drawing/2014/main" id="{1E744CCA-B148-5474-A16D-B1B7216A1874}"/>
              </a:ext>
            </a:extLst>
          </p:cNvPr>
          <p:cNvSpPr/>
          <p:nvPr/>
        </p:nvSpPr>
        <p:spPr>
          <a:xfrm>
            <a:off x="7483566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80" name="任意多边形: 形状 279">
            <a:extLst>
              <a:ext uri="{FF2B5EF4-FFF2-40B4-BE49-F238E27FC236}">
                <a16:creationId xmlns:a16="http://schemas.microsoft.com/office/drawing/2014/main" id="{4398210D-166E-DAEE-68BC-ED35C2A3D4B1}"/>
              </a:ext>
            </a:extLst>
          </p:cNvPr>
          <p:cNvSpPr/>
          <p:nvPr/>
        </p:nvSpPr>
        <p:spPr>
          <a:xfrm>
            <a:off x="7713906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81" name="任意多边形: 形状 280">
            <a:extLst>
              <a:ext uri="{FF2B5EF4-FFF2-40B4-BE49-F238E27FC236}">
                <a16:creationId xmlns:a16="http://schemas.microsoft.com/office/drawing/2014/main" id="{3B6B6DD2-0A54-913F-D001-17C06B3B8A83}"/>
              </a:ext>
            </a:extLst>
          </p:cNvPr>
          <p:cNvSpPr/>
          <p:nvPr/>
        </p:nvSpPr>
        <p:spPr>
          <a:xfrm>
            <a:off x="7671513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0E6A54EF-5F28-7F36-2933-D69D0AE189F3}"/>
              </a:ext>
            </a:extLst>
          </p:cNvPr>
          <p:cNvSpPr txBox="1"/>
          <p:nvPr/>
        </p:nvSpPr>
        <p:spPr>
          <a:xfrm>
            <a:off x="10404405" y="5505161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INVESTOR</a:t>
            </a: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D8843BB2-84B6-DD6E-7189-81595A11E808}"/>
              </a:ext>
            </a:extLst>
          </p:cNvPr>
          <p:cNvSpPr txBox="1"/>
          <p:nvPr/>
        </p:nvSpPr>
        <p:spPr>
          <a:xfrm flipH="1">
            <a:off x="10381582" y="4961558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8" name="任意多边形: 形状 277">
            <a:extLst>
              <a:ext uri="{FF2B5EF4-FFF2-40B4-BE49-F238E27FC236}">
                <a16:creationId xmlns:a16="http://schemas.microsoft.com/office/drawing/2014/main" id="{3A7F53C0-6887-A847-E392-D407A4F99754}"/>
              </a:ext>
            </a:extLst>
          </p:cNvPr>
          <p:cNvSpPr/>
          <p:nvPr/>
        </p:nvSpPr>
        <p:spPr>
          <a:xfrm>
            <a:off x="11112010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9" name="任意多边形: 形状 278">
            <a:extLst>
              <a:ext uri="{FF2B5EF4-FFF2-40B4-BE49-F238E27FC236}">
                <a16:creationId xmlns:a16="http://schemas.microsoft.com/office/drawing/2014/main" id="{2F67B091-81D8-0D12-7BB4-4295F49F2B50}"/>
              </a:ext>
            </a:extLst>
          </p:cNvPr>
          <p:cNvSpPr/>
          <p:nvPr/>
        </p:nvSpPr>
        <p:spPr>
          <a:xfrm>
            <a:off x="11069617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6" name="任意多边形: 形状 275">
            <a:extLst>
              <a:ext uri="{FF2B5EF4-FFF2-40B4-BE49-F238E27FC236}">
                <a16:creationId xmlns:a16="http://schemas.microsoft.com/office/drawing/2014/main" id="{CF8D9772-AD3B-2F02-3395-6268F278DD51}"/>
              </a:ext>
            </a:extLst>
          </p:cNvPr>
          <p:cNvSpPr/>
          <p:nvPr/>
        </p:nvSpPr>
        <p:spPr>
          <a:xfrm>
            <a:off x="11299957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7" name="任意多边形: 形状 276">
            <a:extLst>
              <a:ext uri="{FF2B5EF4-FFF2-40B4-BE49-F238E27FC236}">
                <a16:creationId xmlns:a16="http://schemas.microsoft.com/office/drawing/2014/main" id="{27B8DFD7-F1BF-4C02-C7B5-88449B06FD91}"/>
              </a:ext>
            </a:extLst>
          </p:cNvPr>
          <p:cNvSpPr/>
          <p:nvPr/>
        </p:nvSpPr>
        <p:spPr>
          <a:xfrm>
            <a:off x="11257564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18E4FD88-A5FA-9675-A036-A16572AE1B95}"/>
              </a:ext>
            </a:extLst>
          </p:cNvPr>
          <p:cNvSpPr txBox="1"/>
          <p:nvPr/>
        </p:nvSpPr>
        <p:spPr>
          <a:xfrm>
            <a:off x="8611379" y="5505161"/>
            <a:ext cx="1136388" cy="271263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+mj-ea"/>
                <a:ea typeface="+mj-ea"/>
              </a:rPr>
              <a:t>MANAGER</a:t>
            </a: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4BD942BC-582C-9331-3111-134352E2CCDC}"/>
              </a:ext>
            </a:extLst>
          </p:cNvPr>
          <p:cNvSpPr txBox="1"/>
          <p:nvPr/>
        </p:nvSpPr>
        <p:spPr>
          <a:xfrm flipH="1">
            <a:off x="8588556" y="4961558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4" name="任意多边形: 形状 273">
            <a:extLst>
              <a:ext uri="{FF2B5EF4-FFF2-40B4-BE49-F238E27FC236}">
                <a16:creationId xmlns:a16="http://schemas.microsoft.com/office/drawing/2014/main" id="{C7CD8EF6-1187-D7A3-0759-CBDAED814A53}"/>
              </a:ext>
            </a:extLst>
          </p:cNvPr>
          <p:cNvSpPr/>
          <p:nvPr/>
        </p:nvSpPr>
        <p:spPr>
          <a:xfrm>
            <a:off x="9318984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5" name="任意多边形: 形状 274">
            <a:extLst>
              <a:ext uri="{FF2B5EF4-FFF2-40B4-BE49-F238E27FC236}">
                <a16:creationId xmlns:a16="http://schemas.microsoft.com/office/drawing/2014/main" id="{432454EE-9480-0ADD-010E-179F50F25A0A}"/>
              </a:ext>
            </a:extLst>
          </p:cNvPr>
          <p:cNvSpPr/>
          <p:nvPr/>
        </p:nvSpPr>
        <p:spPr>
          <a:xfrm>
            <a:off x="9276591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2" name="任意多边形: 形状 271">
            <a:extLst>
              <a:ext uri="{FF2B5EF4-FFF2-40B4-BE49-F238E27FC236}">
                <a16:creationId xmlns:a16="http://schemas.microsoft.com/office/drawing/2014/main" id="{2945EF5F-4DD6-7AE5-6645-7744E0329948}"/>
              </a:ext>
            </a:extLst>
          </p:cNvPr>
          <p:cNvSpPr/>
          <p:nvPr/>
        </p:nvSpPr>
        <p:spPr>
          <a:xfrm>
            <a:off x="9506931" y="5203939"/>
            <a:ext cx="48449" cy="52697"/>
          </a:xfrm>
          <a:custGeom>
            <a:avLst/>
            <a:gdLst>
              <a:gd name="connsiteX0" fmla="*/ 48449 w 48449"/>
              <a:gd name="connsiteY0" fmla="*/ 26349 h 52697"/>
              <a:gd name="connsiteX1" fmla="*/ 24225 w 48449"/>
              <a:gd name="connsiteY1" fmla="*/ 52697 h 52697"/>
              <a:gd name="connsiteX2" fmla="*/ 0 w 48449"/>
              <a:gd name="connsiteY2" fmla="*/ 26349 h 52697"/>
              <a:gd name="connsiteX3" fmla="*/ 24225 w 48449"/>
              <a:gd name="connsiteY3" fmla="*/ 0 h 52697"/>
              <a:gd name="connsiteX4" fmla="*/ 48449 w 48449"/>
              <a:gd name="connsiteY4" fmla="*/ 26349 h 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9" h="52697">
                <a:moveTo>
                  <a:pt x="48449" y="26349"/>
                </a:moveTo>
                <a:cubicBezTo>
                  <a:pt x="48449" y="40900"/>
                  <a:pt x="37604" y="52697"/>
                  <a:pt x="24225" y="52697"/>
                </a:cubicBezTo>
                <a:cubicBezTo>
                  <a:pt x="10846" y="52697"/>
                  <a:pt x="0" y="40900"/>
                  <a:pt x="0" y="26349"/>
                </a:cubicBezTo>
                <a:cubicBezTo>
                  <a:pt x="0" y="11797"/>
                  <a:pt x="10846" y="0"/>
                  <a:pt x="24225" y="0"/>
                </a:cubicBezTo>
                <a:cubicBezTo>
                  <a:pt x="37604" y="0"/>
                  <a:pt x="48449" y="11797"/>
                  <a:pt x="48449" y="2634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3" name="任意多边形: 形状 272">
            <a:extLst>
              <a:ext uri="{FF2B5EF4-FFF2-40B4-BE49-F238E27FC236}">
                <a16:creationId xmlns:a16="http://schemas.microsoft.com/office/drawing/2014/main" id="{607B0AC0-BD2B-E223-98B9-82C201EDDF73}"/>
              </a:ext>
            </a:extLst>
          </p:cNvPr>
          <p:cNvSpPr/>
          <p:nvPr/>
        </p:nvSpPr>
        <p:spPr>
          <a:xfrm>
            <a:off x="9464538" y="5263223"/>
            <a:ext cx="133235" cy="237136"/>
          </a:xfrm>
          <a:custGeom>
            <a:avLst/>
            <a:gdLst>
              <a:gd name="connsiteX0" fmla="*/ 132630 w 133235"/>
              <a:gd name="connsiteY0" fmla="*/ 102759 h 237136"/>
              <a:gd name="connsiteX1" fmla="*/ 115673 w 133235"/>
              <a:gd name="connsiteY1" fmla="*/ 24372 h 237136"/>
              <a:gd name="connsiteX2" fmla="*/ 112039 w 133235"/>
              <a:gd name="connsiteY2" fmla="*/ 17127 h 237136"/>
              <a:gd name="connsiteX3" fmla="*/ 86603 w 133235"/>
              <a:gd name="connsiteY3" fmla="*/ 2635 h 237136"/>
              <a:gd name="connsiteX4" fmla="*/ 66618 w 133235"/>
              <a:gd name="connsiteY4" fmla="*/ 0 h 237136"/>
              <a:gd name="connsiteX5" fmla="*/ 46632 w 133235"/>
              <a:gd name="connsiteY5" fmla="*/ 3294 h 237136"/>
              <a:gd name="connsiteX6" fmla="*/ 21197 w 133235"/>
              <a:gd name="connsiteY6" fmla="*/ 17785 h 237136"/>
              <a:gd name="connsiteX7" fmla="*/ 17563 w 133235"/>
              <a:gd name="connsiteY7" fmla="*/ 25031 h 237136"/>
              <a:gd name="connsiteX8" fmla="*/ 606 w 133235"/>
              <a:gd name="connsiteY8" fmla="*/ 103418 h 237136"/>
              <a:gd name="connsiteX9" fmla="*/ 0 w 133235"/>
              <a:gd name="connsiteY9" fmla="*/ 106711 h 237136"/>
              <a:gd name="connsiteX10" fmla="*/ 12112 w 133235"/>
              <a:gd name="connsiteY10" fmla="*/ 119886 h 237136"/>
              <a:gd name="connsiteX11" fmla="*/ 23619 w 133235"/>
              <a:gd name="connsiteY11" fmla="*/ 110005 h 237136"/>
              <a:gd name="connsiteX12" fmla="*/ 36337 w 133235"/>
              <a:gd name="connsiteY12" fmla="*/ 52697 h 237136"/>
              <a:gd name="connsiteX13" fmla="*/ 36337 w 133235"/>
              <a:gd name="connsiteY13" fmla="*/ 237137 h 237136"/>
              <a:gd name="connsiteX14" fmla="*/ 60562 w 133235"/>
              <a:gd name="connsiteY14" fmla="*/ 237137 h 237136"/>
              <a:gd name="connsiteX15" fmla="*/ 60562 w 133235"/>
              <a:gd name="connsiteY15" fmla="*/ 118568 h 237136"/>
              <a:gd name="connsiteX16" fmla="*/ 72674 w 133235"/>
              <a:gd name="connsiteY16" fmla="*/ 118568 h 237136"/>
              <a:gd name="connsiteX17" fmla="*/ 72674 w 133235"/>
              <a:gd name="connsiteY17" fmla="*/ 237137 h 237136"/>
              <a:gd name="connsiteX18" fmla="*/ 96899 w 133235"/>
              <a:gd name="connsiteY18" fmla="*/ 237137 h 237136"/>
              <a:gd name="connsiteX19" fmla="*/ 96899 w 133235"/>
              <a:gd name="connsiteY19" fmla="*/ 52038 h 237136"/>
              <a:gd name="connsiteX20" fmla="*/ 109617 w 133235"/>
              <a:gd name="connsiteY20" fmla="*/ 109346 h 237136"/>
              <a:gd name="connsiteX21" fmla="*/ 121123 w 133235"/>
              <a:gd name="connsiteY21" fmla="*/ 119227 h 237136"/>
              <a:gd name="connsiteX22" fmla="*/ 133236 w 133235"/>
              <a:gd name="connsiteY22" fmla="*/ 106053 h 237136"/>
              <a:gd name="connsiteX23" fmla="*/ 132630 w 133235"/>
              <a:gd name="connsiteY23" fmla="*/ 102759 h 23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35" h="237136">
                <a:moveTo>
                  <a:pt x="132630" y="102759"/>
                </a:moveTo>
                <a:lnTo>
                  <a:pt x="115673" y="24372"/>
                </a:lnTo>
                <a:cubicBezTo>
                  <a:pt x="115067" y="21738"/>
                  <a:pt x="113856" y="19103"/>
                  <a:pt x="112039" y="17127"/>
                </a:cubicBezTo>
                <a:cubicBezTo>
                  <a:pt x="104772" y="10539"/>
                  <a:pt x="96293" y="5928"/>
                  <a:pt x="86603" y="2635"/>
                </a:cubicBezTo>
                <a:cubicBezTo>
                  <a:pt x="79941" y="1317"/>
                  <a:pt x="73280" y="0"/>
                  <a:pt x="66618" y="0"/>
                </a:cubicBezTo>
                <a:cubicBezTo>
                  <a:pt x="59956" y="0"/>
                  <a:pt x="53294" y="1317"/>
                  <a:pt x="46632" y="3294"/>
                </a:cubicBezTo>
                <a:cubicBezTo>
                  <a:pt x="36943" y="5928"/>
                  <a:pt x="28464" y="11198"/>
                  <a:pt x="21197" y="17785"/>
                </a:cubicBezTo>
                <a:cubicBezTo>
                  <a:pt x="19380" y="19761"/>
                  <a:pt x="18169" y="22396"/>
                  <a:pt x="17563" y="25031"/>
                </a:cubicBezTo>
                <a:lnTo>
                  <a:pt x="606" y="103418"/>
                </a:lnTo>
                <a:cubicBezTo>
                  <a:pt x="606" y="104077"/>
                  <a:pt x="0" y="105394"/>
                  <a:pt x="0" y="106711"/>
                </a:cubicBezTo>
                <a:cubicBezTo>
                  <a:pt x="0" y="113957"/>
                  <a:pt x="5451" y="119886"/>
                  <a:pt x="12112" y="119886"/>
                </a:cubicBezTo>
                <a:cubicBezTo>
                  <a:pt x="17563" y="119886"/>
                  <a:pt x="22408" y="115275"/>
                  <a:pt x="23619" y="110005"/>
                </a:cubicBezTo>
                <a:lnTo>
                  <a:pt x="36337" y="52697"/>
                </a:lnTo>
                <a:lnTo>
                  <a:pt x="36337" y="237137"/>
                </a:lnTo>
                <a:lnTo>
                  <a:pt x="60562" y="237137"/>
                </a:lnTo>
                <a:lnTo>
                  <a:pt x="60562" y="118568"/>
                </a:lnTo>
                <a:lnTo>
                  <a:pt x="72674" y="118568"/>
                </a:lnTo>
                <a:lnTo>
                  <a:pt x="72674" y="237137"/>
                </a:lnTo>
                <a:lnTo>
                  <a:pt x="96899" y="237137"/>
                </a:lnTo>
                <a:lnTo>
                  <a:pt x="96899" y="52038"/>
                </a:lnTo>
                <a:lnTo>
                  <a:pt x="109617" y="109346"/>
                </a:lnTo>
                <a:cubicBezTo>
                  <a:pt x="110828" y="114616"/>
                  <a:pt x="115673" y="119227"/>
                  <a:pt x="121123" y="119227"/>
                </a:cubicBezTo>
                <a:cubicBezTo>
                  <a:pt x="127785" y="119227"/>
                  <a:pt x="133236" y="113299"/>
                  <a:pt x="133236" y="106053"/>
                </a:cubicBezTo>
                <a:cubicBezTo>
                  <a:pt x="133236" y="104735"/>
                  <a:pt x="132630" y="103418"/>
                  <a:pt x="132630" y="102759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71" name="任意多边形: 形状 270">
            <a:extLst>
              <a:ext uri="{FF2B5EF4-FFF2-40B4-BE49-F238E27FC236}">
                <a16:creationId xmlns:a16="http://schemas.microsoft.com/office/drawing/2014/main" id="{8D7AF226-C9F3-F215-EECC-56C1CAC0567C}"/>
              </a:ext>
            </a:extLst>
          </p:cNvPr>
          <p:cNvSpPr/>
          <p:nvPr/>
        </p:nvSpPr>
        <p:spPr>
          <a:xfrm flipH="1" flipV="1">
            <a:off x="7884246" y="5670244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68" name="任意多边形: 形状 267">
            <a:extLst>
              <a:ext uri="{FF2B5EF4-FFF2-40B4-BE49-F238E27FC236}">
                <a16:creationId xmlns:a16="http://schemas.microsoft.com/office/drawing/2014/main" id="{5D249B6E-67C7-4B40-985F-6CD5723DB078}"/>
              </a:ext>
            </a:extLst>
          </p:cNvPr>
          <p:cNvSpPr/>
          <p:nvPr/>
        </p:nvSpPr>
        <p:spPr>
          <a:xfrm>
            <a:off x="8546139" y="5068941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69" name="任意多边形: 形状 268">
            <a:extLst>
              <a:ext uri="{FF2B5EF4-FFF2-40B4-BE49-F238E27FC236}">
                <a16:creationId xmlns:a16="http://schemas.microsoft.com/office/drawing/2014/main" id="{085A2B9A-4188-5892-096F-E543E7BAA251}"/>
              </a:ext>
            </a:extLst>
          </p:cNvPr>
          <p:cNvSpPr/>
          <p:nvPr/>
        </p:nvSpPr>
        <p:spPr>
          <a:xfrm flipH="1" flipV="1">
            <a:off x="9676239" y="5676348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6" name="任意多边形: 形状 255">
            <a:extLst>
              <a:ext uri="{FF2B5EF4-FFF2-40B4-BE49-F238E27FC236}">
                <a16:creationId xmlns:a16="http://schemas.microsoft.com/office/drawing/2014/main" id="{E3764BCA-581A-E160-397C-ABECF17B161B}"/>
              </a:ext>
            </a:extLst>
          </p:cNvPr>
          <p:cNvSpPr/>
          <p:nvPr/>
        </p:nvSpPr>
        <p:spPr>
          <a:xfrm>
            <a:off x="10353449" y="5053559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63" name="任意多边形: 形状 262">
            <a:extLst>
              <a:ext uri="{FF2B5EF4-FFF2-40B4-BE49-F238E27FC236}">
                <a16:creationId xmlns:a16="http://schemas.microsoft.com/office/drawing/2014/main" id="{243D2666-ADE9-2197-EAEE-828A1BBC19C3}"/>
              </a:ext>
            </a:extLst>
          </p:cNvPr>
          <p:cNvSpPr/>
          <p:nvPr/>
        </p:nvSpPr>
        <p:spPr>
          <a:xfrm flipH="1" flipV="1">
            <a:off x="11483549" y="5660966"/>
            <a:ext cx="103632" cy="115824"/>
          </a:xfrm>
          <a:custGeom>
            <a:avLst/>
            <a:gdLst>
              <a:gd name="connsiteX0" fmla="*/ 0 w 103632"/>
              <a:gd name="connsiteY0" fmla="*/ 115824 h 115824"/>
              <a:gd name="connsiteX1" fmla="*/ 0 w 103632"/>
              <a:gd name="connsiteY1" fmla="*/ 0 h 115824"/>
              <a:gd name="connsiteX2" fmla="*/ 103632 w 103632"/>
              <a:gd name="connsiteY2" fmla="*/ 0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" h="115824">
                <a:moveTo>
                  <a:pt x="0" y="115824"/>
                </a:moveTo>
                <a:lnTo>
                  <a:pt x="0" y="0"/>
                </a:lnTo>
                <a:lnTo>
                  <a:pt x="10363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: 圆角 68">
            <a:extLst>
              <a:ext uri="{FF2B5EF4-FFF2-40B4-BE49-F238E27FC236}">
                <a16:creationId xmlns:a16="http://schemas.microsoft.com/office/drawing/2014/main" id="{103E3178-B0D5-6E2E-E359-DB6D50361DD2}"/>
              </a:ext>
            </a:extLst>
          </p:cNvPr>
          <p:cNvSpPr/>
          <p:nvPr/>
        </p:nvSpPr>
        <p:spPr>
          <a:xfrm>
            <a:off x="1366916" y="3051829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CASIA-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FaceV5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: 圆角 68">
            <a:extLst>
              <a:ext uri="{FF2B5EF4-FFF2-40B4-BE49-F238E27FC236}">
                <a16:creationId xmlns:a16="http://schemas.microsoft.com/office/drawing/2014/main" id="{FDB869C8-F23F-65B5-E857-E59493AB4EFE}"/>
              </a:ext>
            </a:extLst>
          </p:cNvPr>
          <p:cNvSpPr/>
          <p:nvPr/>
        </p:nvSpPr>
        <p:spPr>
          <a:xfrm>
            <a:off x="1366916" y="3667325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LFW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: 圆角 68">
            <a:extLst>
              <a:ext uri="{FF2B5EF4-FFF2-40B4-BE49-F238E27FC236}">
                <a16:creationId xmlns:a16="http://schemas.microsoft.com/office/drawing/2014/main" id="{D07E75F0-EFAE-0FEB-6DC6-A200B5C7A598}"/>
              </a:ext>
            </a:extLst>
          </p:cNvPr>
          <p:cNvSpPr/>
          <p:nvPr/>
        </p:nvSpPr>
        <p:spPr>
          <a:xfrm>
            <a:off x="1366915" y="4282821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300W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: 圆角 68">
            <a:extLst>
              <a:ext uri="{FF2B5EF4-FFF2-40B4-BE49-F238E27FC236}">
                <a16:creationId xmlns:a16="http://schemas.microsoft.com/office/drawing/2014/main" id="{DB418ED2-1088-02B7-3D1E-15290D5C02D3}"/>
              </a:ext>
            </a:extLst>
          </p:cNvPr>
          <p:cNvSpPr/>
          <p:nvPr/>
        </p:nvSpPr>
        <p:spPr>
          <a:xfrm>
            <a:off x="1366914" y="4935233"/>
            <a:ext cx="1975833" cy="480088"/>
          </a:xfrm>
          <a:prstGeom prst="roundRect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 w="605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CELEBA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9B02CC-9F7A-ADDB-2305-DEEEA0A68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43" y="3291873"/>
            <a:ext cx="1524000" cy="1524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113B11-BC5C-6432-F8DE-D81C8DA80F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36" y="2695512"/>
            <a:ext cx="3665071" cy="274826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5EF78C-2963-5E4C-CB99-39EEFD6F5BCE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 flipV="1">
            <a:off x="8717507" y="4053873"/>
            <a:ext cx="935836" cy="15772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AB4EEA4-70FF-4242-C5C1-7F41C4859260}"/>
              </a:ext>
            </a:extLst>
          </p:cNvPr>
          <p:cNvSpPr txBox="1"/>
          <p:nvPr/>
        </p:nvSpPr>
        <p:spPr>
          <a:xfrm>
            <a:off x="6775848" y="6122377"/>
            <a:ext cx="2156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使用</a:t>
            </a:r>
            <a:r>
              <a:rPr lang="en-US" altLang="zh-CN" sz="1600" dirty="0" err="1"/>
              <a:t>MTCNN</a:t>
            </a:r>
            <a:r>
              <a:rPr lang="zh-CN" altLang="en-US" sz="1600" dirty="0"/>
              <a:t>切割人脸</a:t>
            </a:r>
          </a:p>
        </p:txBody>
      </p:sp>
    </p:spTree>
    <p:extLst>
      <p:ext uri="{BB962C8B-B14F-4D97-AF65-F5344CB8AC3E}">
        <p14:creationId xmlns:p14="http://schemas.microsoft.com/office/powerpoint/2010/main" val="3921461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9603149606299,&quot;left&quot;:90.40409448818897,&quot;top&quot;:168.1227559055118,&quot;width&quot;:838.320866141732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等线 Light"/>
        <a:ea typeface="等线"/>
        <a:cs typeface=""/>
      </a:majorFont>
      <a:minorFont>
        <a:latin typeface="等线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1192</Words>
  <Application>Microsoft Office PowerPoint</Application>
  <PresentationFormat>宽屏</PresentationFormat>
  <Paragraphs>131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 eyes</dc:creator>
  <cp:lastModifiedBy>Arien F</cp:lastModifiedBy>
  <cp:revision>26</cp:revision>
  <dcterms:created xsi:type="dcterms:W3CDTF">2022-02-24T12:47:00Z</dcterms:created>
  <dcterms:modified xsi:type="dcterms:W3CDTF">2025-04-20T08:10:32Z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B3B7BA43F7844A9FA00E4988F241A944_12</vt:lpwstr>
  </property>
  <property fmtid="{D5CDD505-2E9C-101B-9397-08002B2CF9AE}" pid="3" name="KSOProductBuildVer">
    <vt:lpwstr>2052-12.1.0.20305</vt:lpwstr>
  </property>
</Properties>
</file>